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
      <p:font typeface="Nunito"/>
      <p:regular r:id="rId37"/>
      <p:bold r:id="rId38"/>
      <p:italic r:id="rId39"/>
      <p:boldItalic r:id="rId40"/>
    </p:embeddedFont>
    <p:embeddedFont>
      <p:font typeface="Amatic SC"/>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Italic.fntdata"/><Relationship Id="rId20" Type="http://schemas.openxmlformats.org/officeDocument/2006/relationships/slide" Target="slides/slide15.xml"/><Relationship Id="rId42" Type="http://schemas.openxmlformats.org/officeDocument/2006/relationships/font" Target="fonts/AmaticSC-bold.fntdata"/><Relationship Id="rId41" Type="http://schemas.openxmlformats.org/officeDocument/2006/relationships/font" Target="fonts/AmaticSC-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Nunito-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Nunito-italic.fntdata"/><Relationship Id="rId16" Type="http://schemas.openxmlformats.org/officeDocument/2006/relationships/slide" Target="slides/slide11.xml"/><Relationship Id="rId38" Type="http://schemas.openxmlformats.org/officeDocument/2006/relationships/font" Target="fonts/Nuni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0294be1b5_17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0294be1b5_17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0294be1b5_17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0294be1b5_17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60294be1b5_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0294be1b5_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0294be1b5_3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0294be1b5_3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0294be1b5_19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0294be1b5_1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60bb393b8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0bb393b8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60bb393b85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60bb393b85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0bb393b85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0bb393b85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60bb393b85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60bb393b85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60bb393b85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0bb393b85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60294be1b5_1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0294be1b5_1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0bb393b85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0bb393b85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60bb393b85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0bb393b85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60bb393b85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60bb393b85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60bb393b85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60bb393b85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0bb393b85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0bb393b85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0bb393b85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0bb393b85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60bb393b85_3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60bb393b85_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60294be1b5_3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0294be1b5_3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6031828f0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031828f0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0294be1b5_1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0294be1b5_1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031828f0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031828f0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0294be1b5_1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0294be1b5_1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0294be1b5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0294be1b5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0294be1b5_1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0294be1b5_1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60294be1b5_19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0294be1b5_1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jpg"/><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caracteristicas.co/africa/"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25.png"/><Relationship Id="rId7"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books.google.es/books?id=4Sm0CjjA6jwC&amp;pg=PA109&amp;lpg=PA109&amp;dq=pobreza+individual+datos&amp;source=bl&amp;ots=FpRkKJBL9S&amp;sig=PdtrnxlL6lq3yOfphVAmLq5DUWE&amp;hl=es&amp;sa=X&amp;ved=0ahUKEwir3vq2n-vNAhUD2BoKHY4SBdoQ6AEIRDAD#v=onepage&amp;q=pobreza%20individual%20datos&amp;f=false"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2446464" y="827210"/>
            <a:ext cx="5362800" cy="18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sz="9600">
                <a:latin typeface="Amatic SC"/>
                <a:ea typeface="Amatic SC"/>
                <a:cs typeface="Amatic SC"/>
                <a:sym typeface="Amatic SC"/>
              </a:rPr>
              <a:t>LA POBREZA </a:t>
            </a:r>
            <a:endParaRPr b="1" sz="9600">
              <a:latin typeface="Amatic SC"/>
              <a:ea typeface="Amatic SC"/>
              <a:cs typeface="Amatic SC"/>
              <a:sym typeface="Amatic SC"/>
            </a:endParaRPr>
          </a:p>
          <a:p>
            <a:pPr indent="0" lvl="0" marL="0" rtl="0" algn="ctr">
              <a:spcBef>
                <a:spcPts val="0"/>
              </a:spcBef>
              <a:spcAft>
                <a:spcPts val="0"/>
              </a:spcAft>
              <a:buNone/>
            </a:pPr>
            <a:r>
              <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30" name="Google Shape;130;p13"/>
          <p:cNvPicPr preferRelativeResize="0"/>
          <p:nvPr/>
        </p:nvPicPr>
        <p:blipFill>
          <a:blip r:embed="rId3">
            <a:alphaModFix/>
          </a:blip>
          <a:stretch>
            <a:fillRect/>
          </a:stretch>
        </p:blipFill>
        <p:spPr>
          <a:xfrm>
            <a:off x="3165475" y="2289400"/>
            <a:ext cx="4277350" cy="2470175"/>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POBREZA TEMPORAL  Y PERMANENTE</a:t>
            </a:r>
            <a:endParaRPr/>
          </a:p>
        </p:txBody>
      </p:sp>
      <p:sp>
        <p:nvSpPr>
          <p:cNvPr id="190" name="Google Shape;190;p22"/>
          <p:cNvSpPr txBox="1"/>
          <p:nvPr>
            <p:ph idx="1" type="body"/>
          </p:nvPr>
        </p:nvSpPr>
        <p:spPr>
          <a:xfrm>
            <a:off x="712225" y="14988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800">
                <a:solidFill>
                  <a:srgbClr val="333333"/>
                </a:solidFill>
                <a:highlight>
                  <a:srgbClr val="FFFFFF"/>
                </a:highlight>
                <a:latin typeface="Arial"/>
                <a:ea typeface="Arial"/>
                <a:cs typeface="Arial"/>
                <a:sym typeface="Arial"/>
              </a:rPr>
              <a:t>La temporal es aquella que surge, por ejemplo, a causa de crisis económicas o desastres naturales. La permanente, sin embargo, es aquella que es constante y no se ve afectada por acontecimientos pasajeros.</a:t>
            </a:r>
            <a:endParaRPr sz="1800">
              <a:solidFill>
                <a:srgbClr val="333333"/>
              </a:solidFill>
              <a:highlight>
                <a:srgbClr val="FFFFFF"/>
              </a:highlight>
              <a:latin typeface="Arial"/>
              <a:ea typeface="Arial"/>
              <a:cs typeface="Arial"/>
              <a:sym typeface="Arial"/>
            </a:endParaRPr>
          </a:p>
        </p:txBody>
      </p:sp>
      <p:pic>
        <p:nvPicPr>
          <p:cNvPr id="191" name="Google Shape;191;p22"/>
          <p:cNvPicPr preferRelativeResize="0"/>
          <p:nvPr/>
        </p:nvPicPr>
        <p:blipFill>
          <a:blip r:embed="rId3">
            <a:alphaModFix/>
          </a:blip>
          <a:stretch>
            <a:fillRect/>
          </a:stretch>
        </p:blipFill>
        <p:spPr>
          <a:xfrm>
            <a:off x="2737750" y="2571750"/>
            <a:ext cx="3988649" cy="230542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819150" y="3750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qué los países pobres tienen más hijos y los ricos menos?</a:t>
            </a:r>
            <a:endParaRPr/>
          </a:p>
        </p:txBody>
      </p:sp>
      <p:sp>
        <p:nvSpPr>
          <p:cNvPr id="197" name="Google Shape;197;p23"/>
          <p:cNvSpPr txBox="1"/>
          <p:nvPr>
            <p:ph idx="1" type="body"/>
          </p:nvPr>
        </p:nvSpPr>
        <p:spPr>
          <a:xfrm>
            <a:off x="819150" y="1466775"/>
            <a:ext cx="7505700" cy="205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800">
                <a:solidFill>
                  <a:srgbClr val="333333"/>
                </a:solidFill>
                <a:highlight>
                  <a:srgbClr val="FFFFFF"/>
                </a:highlight>
                <a:latin typeface="Roboto"/>
                <a:ea typeface="Roboto"/>
                <a:cs typeface="Roboto"/>
                <a:sym typeface="Roboto"/>
              </a:rPr>
              <a:t>Esto ha sucedido en todos los países ricos, que al alcanzar altos niveles de riqueza ven reducida su tasa de fertilidad. Al tener oportunidades, principalmente las mujeres, el costo de oportunidad de un hijo adicional aumentará y eso se vería expresado en menos hijos por mujer. Por extraño que parezca, parece ser que</a:t>
            </a:r>
            <a:r>
              <a:rPr b="1" lang="es" sz="1800">
                <a:solidFill>
                  <a:srgbClr val="333333"/>
                </a:solidFill>
                <a:highlight>
                  <a:srgbClr val="FFFFFF"/>
                </a:highlight>
                <a:latin typeface="Roboto"/>
                <a:ea typeface="Roboto"/>
                <a:cs typeface="Roboto"/>
                <a:sym typeface="Roboto"/>
              </a:rPr>
              <a:t> el desarrollo económico es el mejor método anticonceptivo.</a:t>
            </a:r>
            <a:endParaRPr sz="1800"/>
          </a:p>
        </p:txBody>
      </p:sp>
      <p:pic>
        <p:nvPicPr>
          <p:cNvPr id="198" name="Google Shape;198;p23"/>
          <p:cNvPicPr preferRelativeResize="0"/>
          <p:nvPr/>
        </p:nvPicPr>
        <p:blipFill>
          <a:blip r:embed="rId3">
            <a:alphaModFix/>
          </a:blip>
          <a:stretch>
            <a:fillRect/>
          </a:stretch>
        </p:blipFill>
        <p:spPr>
          <a:xfrm>
            <a:off x="5411100" y="3214097"/>
            <a:ext cx="2058800" cy="1672778"/>
          </a:xfrm>
          <a:prstGeom prst="rect">
            <a:avLst/>
          </a:prstGeom>
          <a:noFill/>
          <a:ln>
            <a:noFill/>
          </a:ln>
        </p:spPr>
      </p:pic>
      <p:pic>
        <p:nvPicPr>
          <p:cNvPr id="199" name="Google Shape;199;p23"/>
          <p:cNvPicPr preferRelativeResize="0"/>
          <p:nvPr/>
        </p:nvPicPr>
        <p:blipFill>
          <a:blip r:embed="rId4">
            <a:alphaModFix/>
          </a:blip>
          <a:stretch>
            <a:fillRect/>
          </a:stretch>
        </p:blipFill>
        <p:spPr>
          <a:xfrm>
            <a:off x="1941050" y="3519075"/>
            <a:ext cx="2630950" cy="1319625"/>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4"/>
          <p:cNvSpPr txBox="1"/>
          <p:nvPr>
            <p:ph idx="1" type="body"/>
          </p:nvPr>
        </p:nvSpPr>
        <p:spPr>
          <a:xfrm>
            <a:off x="1011625" y="325425"/>
            <a:ext cx="6102600" cy="1296300"/>
          </a:xfrm>
          <a:prstGeom prst="rect">
            <a:avLst/>
          </a:prstGeom>
        </p:spPr>
        <p:txBody>
          <a:bodyPr anchorCtr="0" anchor="t" bIns="91425" lIns="91425" spcFirstLastPara="1" rIns="91425" wrap="square" tIns="91425">
            <a:noAutofit/>
          </a:bodyPr>
          <a:lstStyle/>
          <a:p>
            <a:pPr indent="0" lvl="0" marL="0" rtl="0" algn="l">
              <a:lnSpc>
                <a:spcPct val="120000"/>
              </a:lnSpc>
              <a:spcBef>
                <a:spcPts val="2100"/>
              </a:spcBef>
              <a:spcAft>
                <a:spcPts val="0"/>
              </a:spcAft>
              <a:buNone/>
            </a:pPr>
            <a:r>
              <a:rPr b="1" lang="es" sz="1700">
                <a:solidFill>
                  <a:srgbClr val="222222"/>
                </a:solidFill>
                <a:highlight>
                  <a:srgbClr val="FFFFFF"/>
                </a:highlight>
                <a:latin typeface="Arial"/>
                <a:ea typeface="Arial"/>
                <a:cs typeface="Arial"/>
                <a:sym typeface="Arial"/>
              </a:rPr>
              <a:t>LOS 10 PAÍSES MÁS POBRES DEL MUNDO POR PIB PER CÁPITA (datos en USD; </a:t>
            </a:r>
            <a:r>
              <a:rPr b="1" i="1" lang="es" sz="1700" u="sng">
                <a:solidFill>
                  <a:srgbClr val="FF0000"/>
                </a:solidFill>
                <a:highlight>
                  <a:srgbClr val="FFFFFF"/>
                </a:highlight>
                <a:latin typeface="Arial"/>
                <a:ea typeface="Arial"/>
                <a:cs typeface="Arial"/>
                <a:sym typeface="Arial"/>
              </a:rPr>
              <a:t>2019</a:t>
            </a:r>
            <a:r>
              <a:rPr b="1" i="1" lang="es" sz="1700" u="sng">
                <a:solidFill>
                  <a:srgbClr val="222222"/>
                </a:solidFill>
                <a:highlight>
                  <a:srgbClr val="FFFFFF"/>
                </a:highlight>
                <a:latin typeface="Arial"/>
                <a:ea typeface="Arial"/>
                <a:cs typeface="Arial"/>
                <a:sym typeface="Arial"/>
              </a:rPr>
              <a:t>)</a:t>
            </a:r>
            <a:endParaRPr b="1" i="1" sz="1700" u="sng">
              <a:solidFill>
                <a:srgbClr val="222222"/>
              </a:solidFill>
              <a:highlight>
                <a:srgbClr val="FFFFFF"/>
              </a:highlight>
              <a:latin typeface="Arial"/>
              <a:ea typeface="Arial"/>
              <a:cs typeface="Arial"/>
              <a:sym typeface="Arial"/>
            </a:endParaRPr>
          </a:p>
          <a:p>
            <a:pPr indent="-317500" lvl="0" marL="698500" rtl="0" algn="l">
              <a:lnSpc>
                <a:spcPct val="142857"/>
              </a:lnSpc>
              <a:spcBef>
                <a:spcPts val="900"/>
              </a:spcBef>
              <a:spcAft>
                <a:spcPts val="0"/>
              </a:spcAft>
              <a:buClr>
                <a:srgbClr val="333333"/>
              </a:buClr>
              <a:buSzPts val="1400"/>
              <a:buFont typeface="Arial"/>
              <a:buAutoNum type="arabicPeriod"/>
            </a:pPr>
            <a:r>
              <a:rPr b="1" lang="es" sz="1400">
                <a:solidFill>
                  <a:srgbClr val="333333"/>
                </a:solidFill>
                <a:highlight>
                  <a:srgbClr val="FFFFFF"/>
                </a:highlight>
                <a:latin typeface="Arial"/>
                <a:ea typeface="Arial"/>
                <a:cs typeface="Arial"/>
                <a:sym typeface="Arial"/>
              </a:rPr>
              <a:t>Sudán del Sur</a:t>
            </a:r>
            <a:r>
              <a:rPr lang="es" sz="1400">
                <a:solidFill>
                  <a:srgbClr val="333333"/>
                </a:solidFill>
                <a:highlight>
                  <a:srgbClr val="FFFFFF"/>
                </a:highlight>
                <a:latin typeface="Arial"/>
                <a:ea typeface="Arial"/>
                <a:cs typeface="Arial"/>
                <a:sym typeface="Arial"/>
              </a:rPr>
              <a:t>: 224,75 $</a:t>
            </a:r>
            <a:endParaRPr sz="1400">
              <a:solidFill>
                <a:srgbClr val="333333"/>
              </a:solidFill>
              <a:highlight>
                <a:srgbClr val="FFFFFF"/>
              </a:highlight>
              <a:latin typeface="Arial"/>
              <a:ea typeface="Arial"/>
              <a:cs typeface="Arial"/>
              <a:sym typeface="Arial"/>
            </a:endParaRPr>
          </a:p>
          <a:p>
            <a:pPr indent="-317500" lvl="0" marL="698500" rtl="0" algn="l">
              <a:lnSpc>
                <a:spcPct val="142857"/>
              </a:lnSpc>
              <a:spcBef>
                <a:spcPts val="0"/>
              </a:spcBef>
              <a:spcAft>
                <a:spcPts val="0"/>
              </a:spcAft>
              <a:buClr>
                <a:srgbClr val="333333"/>
              </a:buClr>
              <a:buSzPts val="1400"/>
              <a:buFont typeface="Arial"/>
              <a:buAutoNum type="arabicPeriod"/>
            </a:pPr>
            <a:r>
              <a:rPr b="1" lang="es" sz="1400">
                <a:solidFill>
                  <a:srgbClr val="333333"/>
                </a:solidFill>
                <a:highlight>
                  <a:srgbClr val="FFFFFF"/>
                </a:highlight>
                <a:latin typeface="Arial"/>
                <a:ea typeface="Arial"/>
                <a:cs typeface="Arial"/>
                <a:sym typeface="Arial"/>
              </a:rPr>
              <a:t>Burundi</a:t>
            </a:r>
            <a:r>
              <a:rPr lang="es" sz="1400">
                <a:solidFill>
                  <a:srgbClr val="333333"/>
                </a:solidFill>
                <a:highlight>
                  <a:srgbClr val="FFFFFF"/>
                </a:highlight>
                <a:latin typeface="Arial"/>
                <a:ea typeface="Arial"/>
                <a:cs typeface="Arial"/>
                <a:sym typeface="Arial"/>
              </a:rPr>
              <a:t>: 309,87 $</a:t>
            </a:r>
            <a:endParaRPr sz="1400">
              <a:solidFill>
                <a:srgbClr val="333333"/>
              </a:solidFill>
              <a:highlight>
                <a:srgbClr val="FFFFFF"/>
              </a:highlight>
              <a:latin typeface="Arial"/>
              <a:ea typeface="Arial"/>
              <a:cs typeface="Arial"/>
              <a:sym typeface="Arial"/>
            </a:endParaRPr>
          </a:p>
          <a:p>
            <a:pPr indent="-317500" lvl="0" marL="698500" rtl="0" algn="l">
              <a:lnSpc>
                <a:spcPct val="142857"/>
              </a:lnSpc>
              <a:spcBef>
                <a:spcPts val="0"/>
              </a:spcBef>
              <a:spcAft>
                <a:spcPts val="0"/>
              </a:spcAft>
              <a:buClr>
                <a:srgbClr val="333333"/>
              </a:buClr>
              <a:buSzPts val="1400"/>
              <a:buFont typeface="Arial"/>
              <a:buAutoNum type="arabicPeriod"/>
            </a:pPr>
            <a:r>
              <a:rPr b="1" lang="es" sz="1400">
                <a:solidFill>
                  <a:srgbClr val="333333"/>
                </a:solidFill>
                <a:highlight>
                  <a:srgbClr val="FFFFFF"/>
                </a:highlight>
                <a:latin typeface="Arial"/>
                <a:ea typeface="Arial"/>
                <a:cs typeface="Arial"/>
                <a:sym typeface="Arial"/>
              </a:rPr>
              <a:t>Malaui</a:t>
            </a:r>
            <a:r>
              <a:rPr lang="es" sz="1400">
                <a:solidFill>
                  <a:srgbClr val="333333"/>
                </a:solidFill>
                <a:highlight>
                  <a:srgbClr val="FFFFFF"/>
                </a:highlight>
                <a:latin typeface="Arial"/>
                <a:ea typeface="Arial"/>
                <a:cs typeface="Arial"/>
                <a:sym typeface="Arial"/>
              </a:rPr>
              <a:t>: 361,15 $</a:t>
            </a:r>
            <a:endParaRPr sz="1400">
              <a:solidFill>
                <a:srgbClr val="333333"/>
              </a:solidFill>
              <a:highlight>
                <a:srgbClr val="FFFFFF"/>
              </a:highlight>
              <a:latin typeface="Arial"/>
              <a:ea typeface="Arial"/>
              <a:cs typeface="Arial"/>
              <a:sym typeface="Arial"/>
            </a:endParaRPr>
          </a:p>
          <a:p>
            <a:pPr indent="-317500" lvl="0" marL="698500" rtl="0" algn="l">
              <a:lnSpc>
                <a:spcPct val="142857"/>
              </a:lnSpc>
              <a:spcBef>
                <a:spcPts val="0"/>
              </a:spcBef>
              <a:spcAft>
                <a:spcPts val="0"/>
              </a:spcAft>
              <a:buClr>
                <a:srgbClr val="333333"/>
              </a:buClr>
              <a:buSzPts val="1400"/>
              <a:buFont typeface="Arial"/>
              <a:buAutoNum type="arabicPeriod"/>
            </a:pPr>
            <a:r>
              <a:rPr b="1" lang="es" sz="1400">
                <a:solidFill>
                  <a:srgbClr val="333333"/>
                </a:solidFill>
                <a:highlight>
                  <a:srgbClr val="FFFFFF"/>
                </a:highlight>
                <a:latin typeface="Arial"/>
                <a:ea typeface="Arial"/>
                <a:cs typeface="Arial"/>
                <a:sym typeface="Arial"/>
              </a:rPr>
              <a:t>Sierra Leona</a:t>
            </a:r>
            <a:r>
              <a:rPr lang="es" sz="1400">
                <a:solidFill>
                  <a:srgbClr val="333333"/>
                </a:solidFill>
                <a:highlight>
                  <a:srgbClr val="FFFFFF"/>
                </a:highlight>
                <a:latin typeface="Arial"/>
                <a:ea typeface="Arial"/>
                <a:cs typeface="Arial"/>
                <a:sym typeface="Arial"/>
              </a:rPr>
              <a:t>: 489,31 $</a:t>
            </a:r>
            <a:endParaRPr sz="1400">
              <a:solidFill>
                <a:srgbClr val="333333"/>
              </a:solidFill>
              <a:highlight>
                <a:srgbClr val="FFFFFF"/>
              </a:highlight>
              <a:latin typeface="Arial"/>
              <a:ea typeface="Arial"/>
              <a:cs typeface="Arial"/>
              <a:sym typeface="Arial"/>
            </a:endParaRPr>
          </a:p>
          <a:p>
            <a:pPr indent="-317500" lvl="0" marL="698500" rtl="0" algn="l">
              <a:lnSpc>
                <a:spcPct val="142857"/>
              </a:lnSpc>
              <a:spcBef>
                <a:spcPts val="0"/>
              </a:spcBef>
              <a:spcAft>
                <a:spcPts val="0"/>
              </a:spcAft>
              <a:buClr>
                <a:srgbClr val="333333"/>
              </a:buClr>
              <a:buSzPts val="1400"/>
              <a:buFont typeface="Arial"/>
              <a:buAutoNum type="arabicPeriod"/>
            </a:pPr>
            <a:r>
              <a:rPr b="1" lang="es" sz="1400">
                <a:solidFill>
                  <a:srgbClr val="333333"/>
                </a:solidFill>
                <a:highlight>
                  <a:srgbClr val="FFFFFF"/>
                </a:highlight>
                <a:latin typeface="Arial"/>
                <a:ea typeface="Arial"/>
                <a:cs typeface="Arial"/>
                <a:sym typeface="Arial"/>
              </a:rPr>
              <a:t>República Centroafricana</a:t>
            </a:r>
            <a:r>
              <a:rPr lang="es" sz="1400">
                <a:solidFill>
                  <a:srgbClr val="333333"/>
                </a:solidFill>
                <a:highlight>
                  <a:srgbClr val="FFFFFF"/>
                </a:highlight>
                <a:latin typeface="Arial"/>
                <a:ea typeface="Arial"/>
                <a:cs typeface="Arial"/>
                <a:sym typeface="Arial"/>
              </a:rPr>
              <a:t>: 489,55 $</a:t>
            </a:r>
            <a:endParaRPr sz="1400">
              <a:solidFill>
                <a:srgbClr val="333333"/>
              </a:solidFill>
              <a:highlight>
                <a:srgbClr val="FFFFFF"/>
              </a:highlight>
              <a:latin typeface="Arial"/>
              <a:ea typeface="Arial"/>
              <a:cs typeface="Arial"/>
              <a:sym typeface="Arial"/>
            </a:endParaRPr>
          </a:p>
          <a:p>
            <a:pPr indent="-317500" lvl="0" marL="698500" rtl="0" algn="l">
              <a:lnSpc>
                <a:spcPct val="142857"/>
              </a:lnSpc>
              <a:spcBef>
                <a:spcPts val="0"/>
              </a:spcBef>
              <a:spcAft>
                <a:spcPts val="0"/>
              </a:spcAft>
              <a:buClr>
                <a:srgbClr val="333333"/>
              </a:buClr>
              <a:buSzPts val="1400"/>
              <a:buFont typeface="Arial"/>
              <a:buAutoNum type="arabicPeriod"/>
            </a:pPr>
            <a:r>
              <a:rPr b="1" lang="es" sz="1400">
                <a:solidFill>
                  <a:srgbClr val="333333"/>
                </a:solidFill>
                <a:highlight>
                  <a:srgbClr val="FFFFFF"/>
                </a:highlight>
                <a:latin typeface="Arial"/>
                <a:ea typeface="Arial"/>
                <a:cs typeface="Arial"/>
                <a:sym typeface="Arial"/>
              </a:rPr>
              <a:t>Mozambique</a:t>
            </a:r>
            <a:r>
              <a:rPr lang="es" sz="1400">
                <a:solidFill>
                  <a:srgbClr val="333333"/>
                </a:solidFill>
                <a:highlight>
                  <a:srgbClr val="FFFFFF"/>
                </a:highlight>
                <a:latin typeface="Arial"/>
                <a:ea typeface="Arial"/>
                <a:cs typeface="Arial"/>
                <a:sym typeface="Arial"/>
              </a:rPr>
              <a:t>: 500,77 $</a:t>
            </a:r>
            <a:endParaRPr sz="1400">
              <a:solidFill>
                <a:srgbClr val="333333"/>
              </a:solidFill>
              <a:highlight>
                <a:srgbClr val="FFFFFF"/>
              </a:highlight>
              <a:latin typeface="Arial"/>
              <a:ea typeface="Arial"/>
              <a:cs typeface="Arial"/>
              <a:sym typeface="Arial"/>
            </a:endParaRPr>
          </a:p>
          <a:p>
            <a:pPr indent="-317500" lvl="0" marL="698500" rtl="0" algn="l">
              <a:lnSpc>
                <a:spcPct val="142857"/>
              </a:lnSpc>
              <a:spcBef>
                <a:spcPts val="0"/>
              </a:spcBef>
              <a:spcAft>
                <a:spcPts val="0"/>
              </a:spcAft>
              <a:buClr>
                <a:srgbClr val="333333"/>
              </a:buClr>
              <a:buSzPts val="1400"/>
              <a:buFont typeface="Arial"/>
              <a:buAutoNum type="arabicPeriod"/>
            </a:pPr>
            <a:r>
              <a:rPr b="1" lang="es" sz="1400">
                <a:solidFill>
                  <a:srgbClr val="333333"/>
                </a:solidFill>
                <a:highlight>
                  <a:srgbClr val="FFFFFF"/>
                </a:highlight>
                <a:latin typeface="Arial"/>
                <a:ea typeface="Arial"/>
                <a:cs typeface="Arial"/>
                <a:sym typeface="Arial"/>
              </a:rPr>
              <a:t>Madagascar</a:t>
            </a:r>
            <a:r>
              <a:rPr lang="es" sz="1400">
                <a:solidFill>
                  <a:srgbClr val="333333"/>
                </a:solidFill>
                <a:highlight>
                  <a:srgbClr val="FFFFFF"/>
                </a:highlight>
                <a:latin typeface="Arial"/>
                <a:ea typeface="Arial"/>
                <a:cs typeface="Arial"/>
                <a:sym typeface="Arial"/>
              </a:rPr>
              <a:t>: 500,95 $</a:t>
            </a:r>
            <a:endParaRPr sz="1400">
              <a:solidFill>
                <a:srgbClr val="333333"/>
              </a:solidFill>
              <a:highlight>
                <a:srgbClr val="FFFFFF"/>
              </a:highlight>
              <a:latin typeface="Arial"/>
              <a:ea typeface="Arial"/>
              <a:cs typeface="Arial"/>
              <a:sym typeface="Arial"/>
            </a:endParaRPr>
          </a:p>
          <a:p>
            <a:pPr indent="-317500" lvl="0" marL="698500" rtl="0" algn="l">
              <a:lnSpc>
                <a:spcPct val="142857"/>
              </a:lnSpc>
              <a:spcBef>
                <a:spcPts val="0"/>
              </a:spcBef>
              <a:spcAft>
                <a:spcPts val="0"/>
              </a:spcAft>
              <a:buClr>
                <a:srgbClr val="333333"/>
              </a:buClr>
              <a:buSzPts val="1400"/>
              <a:buFont typeface="Arial"/>
              <a:buAutoNum type="arabicPeriod"/>
            </a:pPr>
            <a:r>
              <a:rPr b="1" lang="es" sz="1400">
                <a:solidFill>
                  <a:srgbClr val="333333"/>
                </a:solidFill>
                <a:highlight>
                  <a:srgbClr val="FFFFFF"/>
                </a:highlight>
                <a:latin typeface="Arial"/>
                <a:ea typeface="Arial"/>
                <a:cs typeface="Arial"/>
                <a:sym typeface="Arial"/>
              </a:rPr>
              <a:t>República Democrática del Congo</a:t>
            </a:r>
            <a:r>
              <a:rPr lang="es" sz="1400">
                <a:solidFill>
                  <a:srgbClr val="333333"/>
                </a:solidFill>
                <a:highlight>
                  <a:srgbClr val="FFFFFF"/>
                </a:highlight>
                <a:latin typeface="Arial"/>
                <a:ea typeface="Arial"/>
                <a:cs typeface="Arial"/>
                <a:sym typeface="Arial"/>
              </a:rPr>
              <a:t>: 501,65 $</a:t>
            </a:r>
            <a:endParaRPr sz="1400">
              <a:solidFill>
                <a:srgbClr val="333333"/>
              </a:solidFill>
              <a:highlight>
                <a:srgbClr val="FFFFFF"/>
              </a:highlight>
              <a:latin typeface="Arial"/>
              <a:ea typeface="Arial"/>
              <a:cs typeface="Arial"/>
              <a:sym typeface="Arial"/>
            </a:endParaRPr>
          </a:p>
          <a:p>
            <a:pPr indent="-317500" lvl="0" marL="698500" rtl="0" algn="l">
              <a:lnSpc>
                <a:spcPct val="142857"/>
              </a:lnSpc>
              <a:spcBef>
                <a:spcPts val="0"/>
              </a:spcBef>
              <a:spcAft>
                <a:spcPts val="0"/>
              </a:spcAft>
              <a:buClr>
                <a:srgbClr val="333333"/>
              </a:buClr>
              <a:buSzPts val="1400"/>
              <a:buFont typeface="Arial"/>
              <a:buAutoNum type="arabicPeriod"/>
            </a:pPr>
            <a:r>
              <a:rPr b="1" lang="es" sz="1400">
                <a:solidFill>
                  <a:srgbClr val="333333"/>
                </a:solidFill>
                <a:highlight>
                  <a:srgbClr val="FFFFFF"/>
                </a:highlight>
                <a:latin typeface="Arial"/>
                <a:ea typeface="Arial"/>
                <a:cs typeface="Arial"/>
                <a:sym typeface="Arial"/>
              </a:rPr>
              <a:t>Níger</a:t>
            </a:r>
            <a:r>
              <a:rPr lang="es" sz="1400">
                <a:solidFill>
                  <a:srgbClr val="333333"/>
                </a:solidFill>
                <a:highlight>
                  <a:srgbClr val="FFFFFF"/>
                </a:highlight>
                <a:latin typeface="Arial"/>
                <a:ea typeface="Arial"/>
                <a:cs typeface="Arial"/>
                <a:sym typeface="Arial"/>
              </a:rPr>
              <a:t>: 503,31 $</a:t>
            </a:r>
            <a:endParaRPr sz="1400">
              <a:solidFill>
                <a:srgbClr val="333333"/>
              </a:solidFill>
              <a:highlight>
                <a:srgbClr val="FFFFFF"/>
              </a:highlight>
              <a:latin typeface="Arial"/>
              <a:ea typeface="Arial"/>
              <a:cs typeface="Arial"/>
              <a:sym typeface="Arial"/>
            </a:endParaRPr>
          </a:p>
          <a:p>
            <a:pPr indent="-317500" lvl="0" marL="698500" rtl="0" algn="l">
              <a:lnSpc>
                <a:spcPct val="142857"/>
              </a:lnSpc>
              <a:spcBef>
                <a:spcPts val="0"/>
              </a:spcBef>
              <a:spcAft>
                <a:spcPts val="0"/>
              </a:spcAft>
              <a:buClr>
                <a:srgbClr val="333333"/>
              </a:buClr>
              <a:buSzPts val="1400"/>
              <a:buFont typeface="Arial"/>
              <a:buAutoNum type="arabicPeriod"/>
            </a:pPr>
            <a:r>
              <a:rPr b="1" lang="es" sz="1400">
                <a:solidFill>
                  <a:srgbClr val="333333"/>
                </a:solidFill>
                <a:highlight>
                  <a:srgbClr val="FFFFFF"/>
                </a:highlight>
                <a:latin typeface="Arial"/>
                <a:ea typeface="Arial"/>
                <a:cs typeface="Arial"/>
                <a:sym typeface="Arial"/>
              </a:rPr>
              <a:t>Afganistán</a:t>
            </a:r>
            <a:r>
              <a:rPr lang="es" sz="1400">
                <a:solidFill>
                  <a:srgbClr val="333333"/>
                </a:solidFill>
                <a:highlight>
                  <a:srgbClr val="FFFFFF"/>
                </a:highlight>
                <a:latin typeface="Arial"/>
                <a:ea typeface="Arial"/>
                <a:cs typeface="Arial"/>
                <a:sym typeface="Arial"/>
              </a:rPr>
              <a:t>: 577,21 $</a:t>
            </a:r>
            <a:endParaRPr sz="1400">
              <a:solidFill>
                <a:srgbClr val="333333"/>
              </a:solidFill>
              <a:highlight>
                <a:srgbClr val="FFFFFF"/>
              </a:highlight>
              <a:latin typeface="Arial"/>
              <a:ea typeface="Arial"/>
              <a:cs typeface="Arial"/>
              <a:sym typeface="Arial"/>
            </a:endParaRPr>
          </a:p>
          <a:p>
            <a:pPr indent="0" lvl="0" marL="0" rtl="0" algn="l">
              <a:spcBef>
                <a:spcPts val="2400"/>
              </a:spcBef>
              <a:spcAft>
                <a:spcPts val="1600"/>
              </a:spcAft>
              <a:buNone/>
            </a:pPr>
            <a:r>
              <a:t/>
            </a:r>
            <a:endParaRPr/>
          </a:p>
        </p:txBody>
      </p:sp>
      <p:pic>
        <p:nvPicPr>
          <p:cNvPr id="205" name="Google Shape;205;p24"/>
          <p:cNvPicPr preferRelativeResize="0"/>
          <p:nvPr/>
        </p:nvPicPr>
        <p:blipFill>
          <a:blip r:embed="rId3">
            <a:alphaModFix/>
          </a:blip>
          <a:stretch>
            <a:fillRect/>
          </a:stretch>
        </p:blipFill>
        <p:spPr>
          <a:xfrm>
            <a:off x="4117575" y="3726625"/>
            <a:ext cx="4212800" cy="1090725"/>
          </a:xfrm>
          <a:prstGeom prst="rect">
            <a:avLst/>
          </a:prstGeom>
          <a:noFill/>
          <a:ln>
            <a:noFill/>
          </a:ln>
        </p:spPr>
      </p:pic>
    </p:spTree>
  </p:cSld>
  <p:clrMapOvr>
    <a:masterClrMapping/>
  </p:clrMapOvr>
  <mc:AlternateContent>
    <mc:Choice Requires="p14">
      <p:transition spd="slow" p14:dur="1000">
        <p14:prism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Google Shape;210;p25"/>
          <p:cNvPicPr preferRelativeResize="0"/>
          <p:nvPr/>
        </p:nvPicPr>
        <p:blipFill>
          <a:blip r:embed="rId3">
            <a:alphaModFix/>
          </a:blip>
          <a:stretch>
            <a:fillRect/>
          </a:stretch>
        </p:blipFill>
        <p:spPr>
          <a:xfrm>
            <a:off x="987175" y="641500"/>
            <a:ext cx="7193300" cy="3952475"/>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7200">
                <a:latin typeface="Amatic SC"/>
                <a:ea typeface="Amatic SC"/>
                <a:cs typeface="Amatic SC"/>
                <a:sym typeface="Amatic SC"/>
              </a:rPr>
              <a:t>pobreza y desigualdad</a:t>
            </a:r>
            <a:endParaRPr sz="7200">
              <a:latin typeface="Amatic SC"/>
              <a:ea typeface="Amatic SC"/>
              <a:cs typeface="Amatic SC"/>
              <a:sym typeface="Amatic SC"/>
            </a:endParaRPr>
          </a:p>
        </p:txBody>
      </p:sp>
      <p:sp>
        <p:nvSpPr>
          <p:cNvPr id="216" name="Google Shape;216;p2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800">
                <a:latin typeface="Arial"/>
                <a:ea typeface="Arial"/>
                <a:cs typeface="Arial"/>
                <a:sym typeface="Arial"/>
              </a:rPr>
              <a:t>H</a:t>
            </a:r>
            <a:r>
              <a:rPr lang="es" sz="1800">
                <a:latin typeface="Arial"/>
                <a:ea typeface="Arial"/>
                <a:cs typeface="Arial"/>
                <a:sym typeface="Arial"/>
              </a:rPr>
              <a:t>an acompañado a la humanidad desde la </a:t>
            </a:r>
            <a:r>
              <a:rPr lang="es" sz="1800">
                <a:latin typeface="Arial"/>
                <a:ea typeface="Arial"/>
                <a:cs typeface="Arial"/>
                <a:sym typeface="Arial"/>
              </a:rPr>
              <a:t>antigüedad</a:t>
            </a:r>
            <a:r>
              <a:rPr lang="es" sz="1800">
                <a:latin typeface="Arial"/>
                <a:ea typeface="Arial"/>
                <a:cs typeface="Arial"/>
                <a:sym typeface="Arial"/>
              </a:rPr>
              <a:t> , son </a:t>
            </a:r>
            <a:r>
              <a:rPr lang="es" sz="1800">
                <a:latin typeface="Arial"/>
                <a:ea typeface="Arial"/>
                <a:cs typeface="Arial"/>
                <a:sym typeface="Arial"/>
              </a:rPr>
              <a:t>problemáticas</a:t>
            </a:r>
            <a:r>
              <a:rPr lang="es" sz="1800">
                <a:latin typeface="Arial"/>
                <a:ea typeface="Arial"/>
                <a:cs typeface="Arial"/>
                <a:sym typeface="Arial"/>
              </a:rPr>
              <a:t> que no dejan fluir el progreso de los </a:t>
            </a:r>
            <a:r>
              <a:rPr lang="es" sz="1800">
                <a:latin typeface="Arial"/>
                <a:ea typeface="Arial"/>
                <a:cs typeface="Arial"/>
                <a:sym typeface="Arial"/>
              </a:rPr>
              <a:t>países y generan problemáticas de orden económico como lo es la pobreza y de orden social y político en el caso de la desigualdad</a:t>
            </a:r>
            <a:r>
              <a:rPr lang="es" sz="1800">
                <a:latin typeface="Arial"/>
                <a:ea typeface="Arial"/>
                <a:cs typeface="Arial"/>
                <a:sym typeface="Arial"/>
              </a:rPr>
              <a:t> . No se puede decir que la desigualdad contribuye a la pobreza ya que se ha comprobado que incluso existe desigualdad en  los estratos altos lo que nos lleva a ver que acabandose la pobreza </a:t>
            </a:r>
            <a:r>
              <a:rPr lang="es" sz="1800">
                <a:latin typeface="Arial"/>
                <a:ea typeface="Arial"/>
                <a:cs typeface="Arial"/>
                <a:sym typeface="Arial"/>
              </a:rPr>
              <a:t>tendríamos</a:t>
            </a:r>
            <a:r>
              <a:rPr lang="es" sz="1800">
                <a:latin typeface="Arial"/>
                <a:ea typeface="Arial"/>
                <a:cs typeface="Arial"/>
                <a:sym typeface="Arial"/>
              </a:rPr>
              <a:t> que seguir luchando con el </a:t>
            </a:r>
            <a:r>
              <a:rPr lang="es" sz="1800">
                <a:latin typeface="Arial"/>
                <a:ea typeface="Arial"/>
                <a:cs typeface="Arial"/>
                <a:sym typeface="Arial"/>
              </a:rPr>
              <a:t>fenómeno</a:t>
            </a:r>
            <a:r>
              <a:rPr lang="es" sz="1800">
                <a:latin typeface="Arial"/>
                <a:ea typeface="Arial"/>
                <a:cs typeface="Arial"/>
                <a:sym typeface="Arial"/>
              </a:rPr>
              <a:t> de la desigualdad </a:t>
            </a:r>
            <a:endParaRPr sz="1800">
              <a:latin typeface="Arial"/>
              <a:ea typeface="Arial"/>
              <a:cs typeface="Arial"/>
              <a:sym typeface="Aria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7"/>
          <p:cNvSpPr txBox="1"/>
          <p:nvPr>
            <p:ph type="title"/>
          </p:nvPr>
        </p:nvSpPr>
        <p:spPr>
          <a:xfrm>
            <a:off x="926825" y="1698775"/>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5400">
                <a:latin typeface="Amatic SC"/>
                <a:ea typeface="Amatic SC"/>
                <a:cs typeface="Amatic SC"/>
                <a:sym typeface="Amatic SC"/>
              </a:rPr>
              <a:t>características</a:t>
            </a:r>
            <a:endParaRPr>
              <a:latin typeface="Amatic SC"/>
              <a:ea typeface="Amatic SC"/>
              <a:cs typeface="Amatic SC"/>
              <a:sym typeface="Amatic SC"/>
            </a:endParaRPr>
          </a:p>
        </p:txBody>
      </p:sp>
      <p:pic>
        <p:nvPicPr>
          <p:cNvPr id="222" name="Google Shape;222;p27"/>
          <p:cNvPicPr preferRelativeResize="0"/>
          <p:nvPr/>
        </p:nvPicPr>
        <p:blipFill>
          <a:blip r:embed="rId3">
            <a:alphaModFix/>
          </a:blip>
          <a:stretch>
            <a:fillRect/>
          </a:stretch>
        </p:blipFill>
        <p:spPr>
          <a:xfrm>
            <a:off x="1770950" y="2744850"/>
            <a:ext cx="4565048" cy="2137577"/>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4000">
                <a:latin typeface="Amatic SC"/>
                <a:ea typeface="Amatic SC"/>
                <a:cs typeface="Amatic SC"/>
                <a:sym typeface="Amatic SC"/>
              </a:rPr>
              <a:t>-</a:t>
            </a:r>
            <a:r>
              <a:rPr b="1" lang="es" sz="4000">
                <a:latin typeface="Amatic SC"/>
                <a:ea typeface="Amatic SC"/>
                <a:cs typeface="Amatic SC"/>
                <a:sym typeface="Amatic SC"/>
              </a:rPr>
              <a:t>Medición de la pobreza</a:t>
            </a:r>
            <a:endParaRPr>
              <a:latin typeface="Amatic SC"/>
              <a:ea typeface="Amatic SC"/>
              <a:cs typeface="Amatic SC"/>
              <a:sym typeface="Amatic SC"/>
            </a:endParaRPr>
          </a:p>
        </p:txBody>
      </p:sp>
      <p:sp>
        <p:nvSpPr>
          <p:cNvPr id="228" name="Google Shape;228;p28"/>
          <p:cNvSpPr txBox="1"/>
          <p:nvPr>
            <p:ph idx="1" type="body"/>
          </p:nvPr>
        </p:nvSpPr>
        <p:spPr>
          <a:xfrm>
            <a:off x="819150" y="1990725"/>
            <a:ext cx="7505700" cy="15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700">
                <a:solidFill>
                  <a:srgbClr val="262626"/>
                </a:solidFill>
                <a:latin typeface="Arial"/>
                <a:ea typeface="Arial"/>
                <a:cs typeface="Arial"/>
                <a:sym typeface="Arial"/>
              </a:rPr>
              <a:t>Existen distintas formas de medir la pobreza. La más tradicional fue propuesta por el Banco Mundial e implica la división del Producto Interno Bruto de un país (PIB) entre el número de habitantes que posee. Aquellos cuyo ingreso esté por debajo de ese estándar nacional serán considerados pobres</a:t>
            </a:r>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9"/>
          <p:cNvSpPr txBox="1"/>
          <p:nvPr>
            <p:ph idx="1" type="body"/>
          </p:nvPr>
        </p:nvSpPr>
        <p:spPr>
          <a:xfrm>
            <a:off x="819150" y="511300"/>
            <a:ext cx="7505700" cy="142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700">
                <a:solidFill>
                  <a:srgbClr val="262626"/>
                </a:solidFill>
                <a:latin typeface="Arial"/>
                <a:ea typeface="Arial"/>
                <a:cs typeface="Arial"/>
                <a:sym typeface="Arial"/>
              </a:rPr>
              <a:t>se prefiere la medición en términos del Índice de Desarrollo Humano propuesto por la ONU, en el que se toman en cuenta otros factores como el margen de alfabetización, el acceso a servicios básicos (como el agua o la electricidad.), el acceso a la salud, entre otros.</a:t>
            </a:r>
            <a:endParaRPr/>
          </a:p>
        </p:txBody>
      </p:sp>
      <p:pic>
        <p:nvPicPr>
          <p:cNvPr id="234" name="Google Shape;234;p29"/>
          <p:cNvPicPr preferRelativeResize="0"/>
          <p:nvPr/>
        </p:nvPicPr>
        <p:blipFill>
          <a:blip r:embed="rId3">
            <a:alphaModFix/>
          </a:blip>
          <a:stretch>
            <a:fillRect/>
          </a:stretch>
        </p:blipFill>
        <p:spPr>
          <a:xfrm>
            <a:off x="2519050" y="1935700"/>
            <a:ext cx="4105900" cy="2600650"/>
          </a:xfrm>
          <a:prstGeom prst="rect">
            <a:avLst/>
          </a:prstGeom>
          <a:noFill/>
          <a:ln>
            <a:noFill/>
          </a:ln>
        </p:spPr>
      </p:pic>
    </p:spTree>
  </p:cSld>
  <p:clrMapOvr>
    <a:masterClrMapping/>
  </p:clrMapOvr>
  <mc:AlternateContent>
    <mc:Choice Requires="p14">
      <p:transition spd="slow" p14:dur="1000">
        <p14:prism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4000">
                <a:latin typeface="Amatic SC"/>
                <a:ea typeface="Amatic SC"/>
                <a:cs typeface="Amatic SC"/>
                <a:sym typeface="Amatic SC"/>
              </a:rPr>
              <a:t>-Causas</a:t>
            </a:r>
            <a:endParaRPr sz="4000">
              <a:latin typeface="Amatic SC"/>
              <a:ea typeface="Amatic SC"/>
              <a:cs typeface="Amatic SC"/>
              <a:sym typeface="Amatic SC"/>
            </a:endParaRPr>
          </a:p>
          <a:p>
            <a:pPr indent="0" lvl="0" marL="0" rtl="0" algn="l">
              <a:spcBef>
                <a:spcPts val="0"/>
              </a:spcBef>
              <a:spcAft>
                <a:spcPts val="0"/>
              </a:spcAft>
              <a:buNone/>
            </a:pPr>
            <a:r>
              <a:t/>
            </a:r>
            <a:endParaRPr/>
          </a:p>
        </p:txBody>
      </p:sp>
      <p:sp>
        <p:nvSpPr>
          <p:cNvPr id="240" name="Google Shape;240;p30"/>
          <p:cNvSpPr txBox="1"/>
          <p:nvPr>
            <p:ph idx="1" type="body"/>
          </p:nvPr>
        </p:nvSpPr>
        <p:spPr>
          <a:xfrm>
            <a:off x="819150" y="1990725"/>
            <a:ext cx="7505700" cy="954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s" sz="1950">
                <a:solidFill>
                  <a:srgbClr val="83992A"/>
                </a:solidFill>
                <a:latin typeface="Arial"/>
                <a:ea typeface="Arial"/>
                <a:cs typeface="Arial"/>
                <a:sym typeface="Arial"/>
              </a:rPr>
              <a:t>•</a:t>
            </a:r>
            <a:r>
              <a:rPr lang="es" sz="1700">
                <a:solidFill>
                  <a:srgbClr val="262626"/>
                </a:solidFill>
                <a:latin typeface="Arial"/>
                <a:ea typeface="Arial"/>
                <a:cs typeface="Arial"/>
                <a:sym typeface="Arial"/>
              </a:rPr>
              <a:t>Algunos teóricos acusan a la historia imperial de las naciones europeas, que saquearon y colonizaron a los demás continentes</a:t>
            </a:r>
            <a:endParaRPr sz="1700">
              <a:solidFill>
                <a:srgbClr val="262626"/>
              </a:solidFill>
              <a:latin typeface="Arial"/>
              <a:ea typeface="Arial"/>
              <a:cs typeface="Arial"/>
              <a:sym typeface="Arial"/>
            </a:endParaRPr>
          </a:p>
          <a:p>
            <a:pPr indent="0" lvl="0" marL="0" rtl="0" algn="l">
              <a:spcBef>
                <a:spcPts val="600"/>
              </a:spcBef>
              <a:spcAft>
                <a:spcPts val="1600"/>
              </a:spcAft>
              <a:buNone/>
            </a:pPr>
            <a:r>
              <a:t/>
            </a:r>
            <a:endParaRPr/>
          </a:p>
        </p:txBody>
      </p:sp>
      <p:pic>
        <p:nvPicPr>
          <p:cNvPr id="241" name="Google Shape;241;p30"/>
          <p:cNvPicPr preferRelativeResize="0"/>
          <p:nvPr/>
        </p:nvPicPr>
        <p:blipFill>
          <a:blip r:embed="rId3">
            <a:alphaModFix/>
          </a:blip>
          <a:stretch>
            <a:fillRect/>
          </a:stretch>
        </p:blipFill>
        <p:spPr>
          <a:xfrm>
            <a:off x="2846825" y="2945325"/>
            <a:ext cx="3724375" cy="1893375"/>
          </a:xfrm>
          <a:prstGeom prst="rect">
            <a:avLst/>
          </a:prstGeom>
          <a:noFill/>
          <a:ln>
            <a:noFill/>
          </a:ln>
        </p:spPr>
      </p:pic>
    </p:spTree>
  </p:cSld>
  <p:clrMapOvr>
    <a:masterClrMapping/>
  </p:clrMapOvr>
  <mc:AlternateContent>
    <mc:Choice Requires="p14">
      <p:transition spd="slow" p14:dur="1000">
        <p14:gallery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1"/>
          <p:cNvSpPr txBox="1"/>
          <p:nvPr>
            <p:ph idx="1" type="body"/>
          </p:nvPr>
        </p:nvSpPr>
        <p:spPr>
          <a:xfrm>
            <a:off x="625575" y="455975"/>
            <a:ext cx="7505700" cy="1092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s" sz="1950">
                <a:solidFill>
                  <a:srgbClr val="83992A"/>
                </a:solidFill>
                <a:latin typeface="Arial"/>
                <a:ea typeface="Arial"/>
                <a:cs typeface="Arial"/>
                <a:sym typeface="Arial"/>
              </a:rPr>
              <a:t>•</a:t>
            </a:r>
            <a:r>
              <a:rPr lang="es" sz="1700">
                <a:solidFill>
                  <a:srgbClr val="262626"/>
                </a:solidFill>
                <a:latin typeface="Arial"/>
                <a:ea typeface="Arial"/>
                <a:cs typeface="Arial"/>
                <a:sym typeface="Arial"/>
              </a:rPr>
              <a:t>la pobreza suele implicar deficiencias educativas importantes, entre las que está también la educación sexual y reproductiva</a:t>
            </a:r>
            <a:endParaRPr sz="1700">
              <a:solidFill>
                <a:srgbClr val="262626"/>
              </a:solidFill>
              <a:latin typeface="Arial"/>
              <a:ea typeface="Arial"/>
              <a:cs typeface="Arial"/>
              <a:sym typeface="Arial"/>
            </a:endParaRPr>
          </a:p>
          <a:p>
            <a:pPr indent="0" lvl="0" marL="0" rtl="0" algn="l">
              <a:spcBef>
                <a:spcPts val="600"/>
              </a:spcBef>
              <a:spcAft>
                <a:spcPts val="1600"/>
              </a:spcAft>
              <a:buNone/>
            </a:pPr>
            <a:r>
              <a:t/>
            </a:r>
            <a:endParaRPr/>
          </a:p>
        </p:txBody>
      </p:sp>
      <p:pic>
        <p:nvPicPr>
          <p:cNvPr id="247" name="Google Shape;247;p31"/>
          <p:cNvPicPr preferRelativeResize="0"/>
          <p:nvPr/>
        </p:nvPicPr>
        <p:blipFill>
          <a:blip r:embed="rId3">
            <a:alphaModFix/>
          </a:blip>
          <a:stretch>
            <a:fillRect/>
          </a:stretch>
        </p:blipFill>
        <p:spPr>
          <a:xfrm>
            <a:off x="2780325" y="1811725"/>
            <a:ext cx="3541850" cy="2738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845600"/>
            <a:ext cx="7505700" cy="11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7200">
                <a:latin typeface="Amatic SC"/>
                <a:ea typeface="Amatic SC"/>
                <a:cs typeface="Amatic SC"/>
                <a:sym typeface="Amatic SC"/>
              </a:rPr>
              <a:t>¿QUE ES LA POBREZA?</a:t>
            </a:r>
            <a:endParaRPr sz="7200">
              <a:latin typeface="Amatic SC"/>
              <a:ea typeface="Amatic SC"/>
              <a:cs typeface="Amatic SC"/>
              <a:sym typeface="Amatic SC"/>
            </a:endParaRPr>
          </a:p>
        </p:txBody>
      </p:sp>
      <p:sp>
        <p:nvSpPr>
          <p:cNvPr id="136" name="Google Shape;136;p14"/>
          <p:cNvSpPr txBox="1"/>
          <p:nvPr>
            <p:ph idx="1" type="body"/>
          </p:nvPr>
        </p:nvSpPr>
        <p:spPr>
          <a:xfrm>
            <a:off x="754638" y="2043500"/>
            <a:ext cx="7505700" cy="2683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800">
                <a:solidFill>
                  <a:srgbClr val="000000"/>
                </a:solidFill>
                <a:highlight>
                  <a:srgbClr val="FFFFFF"/>
                </a:highlight>
                <a:latin typeface="Arial"/>
                <a:ea typeface="Arial"/>
                <a:cs typeface="Arial"/>
                <a:sym typeface="Arial"/>
              </a:rPr>
              <a:t>La pobreza es una situación o condición social y económica de la población que no le permite satisfacer sus necesidades básicas, ya sean éstas físicas o psíquicas las cuales no permiten llevar una vida digna.</a:t>
            </a:r>
            <a:endParaRPr sz="1800">
              <a:solidFill>
                <a:srgbClr val="000000"/>
              </a:solidFill>
              <a:highlight>
                <a:srgbClr val="FFFFFF"/>
              </a:highlight>
              <a:latin typeface="Arial"/>
              <a:ea typeface="Arial"/>
              <a:cs typeface="Arial"/>
              <a:sym typeface="Arial"/>
            </a:endParaRPr>
          </a:p>
          <a:p>
            <a:pPr indent="0" lvl="0" marL="0" rtl="0" algn="just">
              <a:spcBef>
                <a:spcPts val="0"/>
              </a:spcBef>
              <a:spcAft>
                <a:spcPts val="0"/>
              </a:spcAft>
              <a:buNone/>
            </a:pPr>
            <a:r>
              <a:rPr lang="es" sz="1400">
                <a:solidFill>
                  <a:srgbClr val="757575"/>
                </a:solidFill>
                <a:highlight>
                  <a:srgbClr val="FFFFFF"/>
                </a:highlight>
                <a:latin typeface="Georgia"/>
                <a:ea typeface="Georgia"/>
                <a:cs typeface="Georgia"/>
                <a:sym typeface="Georgia"/>
              </a:rPr>
              <a:t> </a:t>
            </a:r>
            <a:endParaRPr sz="1400">
              <a:solidFill>
                <a:srgbClr val="000000"/>
              </a:solidFill>
              <a:highlight>
                <a:srgbClr val="FFFFFF"/>
              </a:highlight>
              <a:latin typeface="Arial"/>
              <a:ea typeface="Arial"/>
              <a:cs typeface="Arial"/>
              <a:sym typeface="Arial"/>
            </a:endParaRPr>
          </a:p>
          <a:p>
            <a:pPr indent="0" lvl="0" marL="0" rtl="0" algn="l">
              <a:spcBef>
                <a:spcPts val="0"/>
              </a:spcBef>
              <a:spcAft>
                <a:spcPts val="1600"/>
              </a:spcAft>
              <a:buNone/>
            </a:pPr>
            <a:r>
              <a:t/>
            </a:r>
            <a:endParaRPr/>
          </a:p>
        </p:txBody>
      </p:sp>
      <p:pic>
        <p:nvPicPr>
          <p:cNvPr id="137" name="Google Shape;137;p14"/>
          <p:cNvPicPr preferRelativeResize="0"/>
          <p:nvPr/>
        </p:nvPicPr>
        <p:blipFill>
          <a:blip r:embed="rId3">
            <a:alphaModFix/>
          </a:blip>
          <a:stretch>
            <a:fillRect/>
          </a:stretch>
        </p:blipFill>
        <p:spPr>
          <a:xfrm>
            <a:off x="3283100" y="3240325"/>
            <a:ext cx="2448775" cy="1604675"/>
          </a:xfrm>
          <a:prstGeom prst="rect">
            <a:avLst/>
          </a:prstGeom>
          <a:noFill/>
          <a:ln>
            <a:noFill/>
          </a:ln>
        </p:spPr>
      </p:pic>
    </p:spTree>
  </p:cSld>
  <p:clrMapOvr>
    <a:masterClrMapping/>
  </p:clrMapOvr>
  <mc:AlternateContent>
    <mc:Choice Requires="p14">
      <p:transition spd="slow" p14:dur="1000">
        <p14:prism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2"/>
          <p:cNvSpPr txBox="1"/>
          <p:nvPr>
            <p:ph idx="1" type="body"/>
          </p:nvPr>
        </p:nvSpPr>
        <p:spPr>
          <a:xfrm>
            <a:off x="819150" y="359200"/>
            <a:ext cx="7505700" cy="10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rgbClr val="262626"/>
                </a:solidFill>
                <a:latin typeface="Arial"/>
                <a:ea typeface="Arial"/>
                <a:cs typeface="Arial"/>
                <a:sym typeface="Arial"/>
              </a:rPr>
              <a:t>las guerras y conflictos territoriales suelen dejar desamparados a quienes las padecen, sean refugiados, migrantes o sobrevivientes</a:t>
            </a:r>
            <a:endParaRPr sz="1700">
              <a:solidFill>
                <a:srgbClr val="262626"/>
              </a:solidFill>
              <a:latin typeface="Arial"/>
              <a:ea typeface="Arial"/>
              <a:cs typeface="Arial"/>
              <a:sym typeface="Arial"/>
            </a:endParaRPr>
          </a:p>
          <a:p>
            <a:pPr indent="0" lvl="0" marL="0" rtl="0" algn="l">
              <a:spcBef>
                <a:spcPts val="1600"/>
              </a:spcBef>
              <a:spcAft>
                <a:spcPts val="1600"/>
              </a:spcAft>
              <a:buNone/>
            </a:pPr>
            <a:r>
              <a:t/>
            </a:r>
            <a:endParaRPr/>
          </a:p>
        </p:txBody>
      </p:sp>
      <p:pic>
        <p:nvPicPr>
          <p:cNvPr id="253" name="Google Shape;253;p32"/>
          <p:cNvPicPr preferRelativeResize="0"/>
          <p:nvPr/>
        </p:nvPicPr>
        <p:blipFill>
          <a:blip r:embed="rId3">
            <a:alphaModFix/>
          </a:blip>
          <a:stretch>
            <a:fillRect/>
          </a:stretch>
        </p:blipFill>
        <p:spPr>
          <a:xfrm>
            <a:off x="2192725" y="1382799"/>
            <a:ext cx="4758575" cy="3084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latin typeface="Amatic SC"/>
                <a:ea typeface="Amatic SC"/>
                <a:cs typeface="Amatic SC"/>
                <a:sym typeface="Amatic SC"/>
              </a:rPr>
              <a:t>Consecuencias</a:t>
            </a:r>
            <a:endParaRPr b="1" sz="4000">
              <a:latin typeface="Amatic SC"/>
              <a:ea typeface="Amatic SC"/>
              <a:cs typeface="Amatic SC"/>
              <a:sym typeface="Amatic SC"/>
            </a:endParaRPr>
          </a:p>
          <a:p>
            <a:pPr indent="0" lvl="0" marL="0" rtl="0" algn="l">
              <a:spcBef>
                <a:spcPts val="0"/>
              </a:spcBef>
              <a:spcAft>
                <a:spcPts val="0"/>
              </a:spcAft>
              <a:buNone/>
            </a:pPr>
            <a:r>
              <a:t/>
            </a:r>
            <a:endParaRPr/>
          </a:p>
        </p:txBody>
      </p:sp>
      <p:sp>
        <p:nvSpPr>
          <p:cNvPr id="259" name="Google Shape;259;p33"/>
          <p:cNvSpPr txBox="1"/>
          <p:nvPr>
            <p:ph idx="1" type="body"/>
          </p:nvPr>
        </p:nvSpPr>
        <p:spPr>
          <a:xfrm>
            <a:off x="819150" y="1990725"/>
            <a:ext cx="7505700" cy="143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 sz="3000">
                <a:solidFill>
                  <a:schemeClr val="lt1"/>
                </a:solidFill>
                <a:latin typeface="Amatic SC"/>
                <a:ea typeface="Amatic SC"/>
                <a:cs typeface="Amatic SC"/>
                <a:sym typeface="Amatic SC"/>
              </a:rPr>
              <a:t>Criminalidad y drogas</a:t>
            </a:r>
            <a:r>
              <a:rPr lang="es" sz="3000">
                <a:solidFill>
                  <a:schemeClr val="lt1"/>
                </a:solidFill>
                <a:latin typeface="Amatic SC"/>
                <a:ea typeface="Amatic SC"/>
                <a:cs typeface="Amatic SC"/>
                <a:sym typeface="Amatic SC"/>
              </a:rPr>
              <a:t>.</a:t>
            </a:r>
            <a:r>
              <a:rPr lang="es" sz="1700">
                <a:solidFill>
                  <a:srgbClr val="262626"/>
                </a:solidFill>
                <a:latin typeface="Arial"/>
                <a:ea typeface="Arial"/>
                <a:cs typeface="Arial"/>
                <a:sym typeface="Arial"/>
              </a:rPr>
              <a:t> La pobreza no tiene un vínculo directo con la criminalidad y las drogas, pero sí es cierto que al estar en condiciones desesperadas y marginadas, los pobres son más propensos a aceptar negocios ilegales a cambio de un ingreso económico más alto</a:t>
            </a:r>
            <a:endParaRPr sz="1700"/>
          </a:p>
        </p:txBody>
      </p:sp>
      <p:pic>
        <p:nvPicPr>
          <p:cNvPr id="260" name="Google Shape;260;p33"/>
          <p:cNvPicPr preferRelativeResize="0"/>
          <p:nvPr/>
        </p:nvPicPr>
        <p:blipFill>
          <a:blip r:embed="rId3">
            <a:alphaModFix/>
          </a:blip>
          <a:stretch>
            <a:fillRect/>
          </a:stretch>
        </p:blipFill>
        <p:spPr>
          <a:xfrm>
            <a:off x="2836449" y="3428925"/>
            <a:ext cx="3333525" cy="1409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4"/>
          <p:cNvSpPr txBox="1"/>
          <p:nvPr>
            <p:ph idx="1" type="body"/>
          </p:nvPr>
        </p:nvSpPr>
        <p:spPr>
          <a:xfrm>
            <a:off x="819275" y="797775"/>
            <a:ext cx="7505700" cy="78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 sz="2400">
                <a:solidFill>
                  <a:schemeClr val="lt1"/>
                </a:solidFill>
                <a:latin typeface="Amatic SC"/>
                <a:ea typeface="Amatic SC"/>
                <a:cs typeface="Amatic SC"/>
                <a:sym typeface="Amatic SC"/>
              </a:rPr>
              <a:t>Malnutrición</a:t>
            </a:r>
            <a:r>
              <a:rPr lang="es" sz="2400">
                <a:solidFill>
                  <a:schemeClr val="lt1"/>
                </a:solidFill>
                <a:latin typeface="Amatic SC"/>
                <a:ea typeface="Amatic SC"/>
                <a:cs typeface="Amatic SC"/>
                <a:sym typeface="Amatic SC"/>
              </a:rPr>
              <a:t>. </a:t>
            </a:r>
            <a:r>
              <a:rPr lang="es" sz="1700">
                <a:solidFill>
                  <a:srgbClr val="262626"/>
                </a:solidFill>
                <a:latin typeface="Arial"/>
                <a:ea typeface="Arial"/>
                <a:cs typeface="Arial"/>
                <a:sym typeface="Arial"/>
              </a:rPr>
              <a:t>Sobre todo en la población infantil, lo que eleva los índices de mortalidad infantil.</a:t>
            </a:r>
            <a:endParaRPr sz="1700"/>
          </a:p>
        </p:txBody>
      </p:sp>
      <p:sp>
        <p:nvSpPr>
          <p:cNvPr id="266" name="Google Shape;266;p34"/>
          <p:cNvSpPr txBox="1"/>
          <p:nvPr/>
        </p:nvSpPr>
        <p:spPr>
          <a:xfrm>
            <a:off x="819150" y="1774475"/>
            <a:ext cx="7505700" cy="9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chemeClr val="lt1"/>
                </a:solidFill>
                <a:latin typeface="Amatic SC"/>
                <a:ea typeface="Amatic SC"/>
                <a:cs typeface="Amatic SC"/>
                <a:sym typeface="Amatic SC"/>
              </a:rPr>
              <a:t>Resentimiento social</a:t>
            </a:r>
            <a:r>
              <a:rPr lang="es" sz="3000">
                <a:solidFill>
                  <a:schemeClr val="lt1"/>
                </a:solidFill>
                <a:highlight>
                  <a:srgbClr val="FFFFFF"/>
                </a:highlight>
                <a:latin typeface="Amatic SC"/>
                <a:ea typeface="Amatic SC"/>
                <a:cs typeface="Amatic SC"/>
                <a:sym typeface="Amatic SC"/>
              </a:rPr>
              <a:t>.</a:t>
            </a:r>
            <a:r>
              <a:rPr lang="es" sz="1700">
                <a:highlight>
                  <a:srgbClr val="FFFFFF"/>
                </a:highlight>
              </a:rPr>
              <a:t> La exclusión social genera resentimiento y ese resentimiento puede devenir en violencia urbana, en apoyo masivo a líderes populistas u otros fenómenos de masas.</a:t>
            </a:r>
            <a:endParaRPr sz="1700">
              <a:highlight>
                <a:srgbClr val="FFFFFF"/>
              </a:highlight>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67" name="Google Shape;267;p34"/>
          <p:cNvPicPr preferRelativeResize="0"/>
          <p:nvPr/>
        </p:nvPicPr>
        <p:blipFill>
          <a:blip r:embed="rId3">
            <a:alphaModFix/>
          </a:blip>
          <a:stretch>
            <a:fillRect/>
          </a:stretch>
        </p:blipFill>
        <p:spPr>
          <a:xfrm>
            <a:off x="1599438" y="2944375"/>
            <a:ext cx="2148876" cy="1611675"/>
          </a:xfrm>
          <a:prstGeom prst="rect">
            <a:avLst/>
          </a:prstGeom>
          <a:noFill/>
          <a:ln>
            <a:noFill/>
          </a:ln>
        </p:spPr>
      </p:pic>
      <p:pic>
        <p:nvPicPr>
          <p:cNvPr id="268" name="Google Shape;268;p34"/>
          <p:cNvPicPr preferRelativeResize="0"/>
          <p:nvPr/>
        </p:nvPicPr>
        <p:blipFill>
          <a:blip r:embed="rId4">
            <a:alphaModFix/>
          </a:blip>
          <a:stretch>
            <a:fillRect/>
          </a:stretch>
        </p:blipFill>
        <p:spPr>
          <a:xfrm>
            <a:off x="5331483" y="2944372"/>
            <a:ext cx="1762125" cy="171927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5"/>
          <p:cNvSpPr txBox="1"/>
          <p:nvPr>
            <p:ph idx="1" type="body"/>
          </p:nvPr>
        </p:nvSpPr>
        <p:spPr>
          <a:xfrm>
            <a:off x="868625" y="1122175"/>
            <a:ext cx="7505700" cy="10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 sz="2400">
                <a:solidFill>
                  <a:schemeClr val="lt1"/>
                </a:solidFill>
                <a:latin typeface="Amatic SC"/>
                <a:ea typeface="Amatic SC"/>
                <a:cs typeface="Amatic SC"/>
                <a:sym typeface="Amatic SC"/>
              </a:rPr>
              <a:t>Pandemias</a:t>
            </a:r>
            <a:r>
              <a:rPr b="1" lang="es" sz="2400">
                <a:solidFill>
                  <a:schemeClr val="lt1"/>
                </a:solidFill>
                <a:highlight>
                  <a:srgbClr val="FFFFFF"/>
                </a:highlight>
                <a:latin typeface="Amatic SC"/>
                <a:ea typeface="Amatic SC"/>
                <a:cs typeface="Amatic SC"/>
                <a:sym typeface="Amatic SC"/>
              </a:rPr>
              <a:t>.</a:t>
            </a:r>
            <a:r>
              <a:rPr b="1" lang="es" sz="2400">
                <a:solidFill>
                  <a:schemeClr val="lt1"/>
                </a:solidFill>
                <a:highlight>
                  <a:srgbClr val="FFFFFF"/>
                </a:highlight>
                <a:latin typeface="Amatic SC"/>
                <a:ea typeface="Amatic SC"/>
                <a:cs typeface="Amatic SC"/>
                <a:sym typeface="Amatic SC"/>
              </a:rPr>
              <a:t> </a:t>
            </a:r>
            <a:r>
              <a:rPr lang="es" sz="1700">
                <a:solidFill>
                  <a:srgbClr val="000000"/>
                </a:solidFill>
                <a:highlight>
                  <a:srgbClr val="FFFFFF"/>
                </a:highlight>
                <a:latin typeface="Arial"/>
                <a:ea typeface="Arial"/>
                <a:cs typeface="Arial"/>
                <a:sym typeface="Arial"/>
              </a:rPr>
              <a:t>La pobreza extrema, desatendida médicamente y con poco acceso a la salud pública, puede ser caldo de cultivo para la aparición de enfermedades de contagio masivo.</a:t>
            </a:r>
            <a:endParaRPr/>
          </a:p>
        </p:txBody>
      </p:sp>
      <p:sp>
        <p:nvSpPr>
          <p:cNvPr id="274" name="Google Shape;274;p35"/>
          <p:cNvSpPr txBox="1"/>
          <p:nvPr/>
        </p:nvSpPr>
        <p:spPr>
          <a:xfrm>
            <a:off x="868625" y="2250275"/>
            <a:ext cx="7505700" cy="7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400">
                <a:solidFill>
                  <a:schemeClr val="lt1"/>
                </a:solidFill>
                <a:latin typeface="Amatic SC"/>
                <a:ea typeface="Amatic SC"/>
                <a:cs typeface="Amatic SC"/>
                <a:sym typeface="Amatic SC"/>
              </a:rPr>
              <a:t>Bajo desarrollo humano</a:t>
            </a:r>
            <a:r>
              <a:rPr lang="es" sz="2400">
                <a:solidFill>
                  <a:schemeClr val="lt1"/>
                </a:solidFill>
                <a:highlight>
                  <a:srgbClr val="FFFFFF"/>
                </a:highlight>
                <a:latin typeface="Amatic SC"/>
                <a:ea typeface="Amatic SC"/>
                <a:cs typeface="Amatic SC"/>
                <a:sym typeface="Amatic SC"/>
              </a:rPr>
              <a:t>.</a:t>
            </a:r>
            <a:r>
              <a:rPr lang="es" sz="1700">
                <a:highlight>
                  <a:srgbClr val="FFFFFF"/>
                </a:highlight>
              </a:rPr>
              <a:t> Las poblaciones con altos márgenes de pobreza disponen de mercados más lentos, menor inversión en cultura y, en líneas generales, de un menor desarrollo como sociedad.</a:t>
            </a:r>
            <a:endParaRPr sz="1700">
              <a:latin typeface="Calibri"/>
              <a:ea typeface="Calibri"/>
              <a:cs typeface="Calibri"/>
              <a:sym typeface="Calibri"/>
            </a:endParaRPr>
          </a:p>
        </p:txBody>
      </p:sp>
      <p:pic>
        <p:nvPicPr>
          <p:cNvPr id="275" name="Google Shape;275;p35"/>
          <p:cNvPicPr preferRelativeResize="0"/>
          <p:nvPr/>
        </p:nvPicPr>
        <p:blipFill>
          <a:blip r:embed="rId3">
            <a:alphaModFix/>
          </a:blip>
          <a:stretch>
            <a:fillRect/>
          </a:stretch>
        </p:blipFill>
        <p:spPr>
          <a:xfrm>
            <a:off x="3642175" y="3450943"/>
            <a:ext cx="1859650" cy="1321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lnSpc>
                <a:spcPct val="162500"/>
              </a:lnSpc>
              <a:spcBef>
                <a:spcPts val="1200"/>
              </a:spcBef>
              <a:spcAft>
                <a:spcPts val="0"/>
              </a:spcAft>
              <a:buNone/>
            </a:pPr>
            <a:r>
              <a:rPr b="1" lang="es" sz="3600">
                <a:highlight>
                  <a:srgbClr val="FCFCFC"/>
                </a:highlight>
                <a:latin typeface="Amatic SC"/>
                <a:ea typeface="Amatic SC"/>
                <a:cs typeface="Amatic SC"/>
                <a:sym typeface="Amatic SC"/>
              </a:rPr>
              <a:t>Países más pobres según PIB</a:t>
            </a:r>
            <a:endParaRPr b="1" sz="3600">
              <a:highlight>
                <a:srgbClr val="FCFCFC"/>
              </a:highlight>
              <a:latin typeface="Amatic SC"/>
              <a:ea typeface="Amatic SC"/>
              <a:cs typeface="Amatic SC"/>
              <a:sym typeface="Amatic SC"/>
            </a:endParaRPr>
          </a:p>
          <a:p>
            <a:pPr indent="0" lvl="0" marL="0" rtl="0" algn="l">
              <a:spcBef>
                <a:spcPts val="2600"/>
              </a:spcBef>
              <a:spcAft>
                <a:spcPts val="0"/>
              </a:spcAft>
              <a:buNone/>
            </a:pPr>
            <a:r>
              <a:t/>
            </a:r>
            <a:endParaRPr/>
          </a:p>
        </p:txBody>
      </p:sp>
      <p:sp>
        <p:nvSpPr>
          <p:cNvPr id="281" name="Google Shape;281;p36"/>
          <p:cNvSpPr txBox="1"/>
          <p:nvPr>
            <p:ph idx="1" type="body"/>
          </p:nvPr>
        </p:nvSpPr>
        <p:spPr>
          <a:xfrm>
            <a:off x="819150" y="1990725"/>
            <a:ext cx="5679300" cy="1894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s" sz="1200">
                <a:solidFill>
                  <a:srgbClr val="000000"/>
                </a:solidFill>
                <a:latin typeface="Arial"/>
                <a:ea typeface="Arial"/>
                <a:cs typeface="Arial"/>
                <a:sym typeface="Arial"/>
              </a:rPr>
              <a:t>Los países más pobres de cada continente son, según el Banco Mundial (2012):</a:t>
            </a:r>
            <a:endParaRPr sz="1200">
              <a:solidFill>
                <a:srgbClr val="000000"/>
              </a:solidFill>
              <a:latin typeface="Arial"/>
              <a:ea typeface="Arial"/>
              <a:cs typeface="Arial"/>
              <a:sym typeface="Arial"/>
            </a:endParaRPr>
          </a:p>
          <a:p>
            <a:pPr indent="-304800" lvl="0" marL="457200" rtl="0" algn="l">
              <a:spcBef>
                <a:spcPts val="1200"/>
              </a:spcBef>
              <a:spcAft>
                <a:spcPts val="0"/>
              </a:spcAft>
              <a:buClr>
                <a:srgbClr val="000000"/>
              </a:buClr>
              <a:buSzPts val="1200"/>
              <a:buFont typeface="Arial"/>
              <a:buChar char="●"/>
            </a:pPr>
            <a:r>
              <a:rPr b="1" lang="es" sz="1200">
                <a:solidFill>
                  <a:srgbClr val="000000"/>
                </a:solidFill>
                <a:latin typeface="Arial"/>
                <a:ea typeface="Arial"/>
                <a:cs typeface="Arial"/>
                <a:sym typeface="Arial"/>
              </a:rPr>
              <a:t>América Central y el Caribe</a:t>
            </a:r>
            <a:r>
              <a:rPr lang="es" sz="1200">
                <a:solidFill>
                  <a:srgbClr val="000000"/>
                </a:solidFill>
                <a:latin typeface="Arial"/>
                <a:ea typeface="Arial"/>
                <a:cs typeface="Arial"/>
                <a:sym typeface="Arial"/>
              </a:rPr>
              <a:t>. Haití y Nicaragua.</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b="1" lang="es" sz="1200">
                <a:solidFill>
                  <a:srgbClr val="000000"/>
                </a:solidFill>
                <a:latin typeface="Arial"/>
                <a:ea typeface="Arial"/>
                <a:cs typeface="Arial"/>
                <a:sym typeface="Arial"/>
              </a:rPr>
              <a:t>Suramérica</a:t>
            </a:r>
            <a:r>
              <a:rPr lang="es" sz="1200">
                <a:solidFill>
                  <a:srgbClr val="000000"/>
                </a:solidFill>
                <a:latin typeface="Arial"/>
                <a:ea typeface="Arial"/>
                <a:cs typeface="Arial"/>
                <a:sym typeface="Arial"/>
              </a:rPr>
              <a:t>. Bolivia, Paraguay y Guyana.</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b="1" lang="es" sz="1200">
                <a:solidFill>
                  <a:srgbClr val="000000"/>
                </a:solidFill>
                <a:uFill>
                  <a:noFill/>
                </a:uFill>
                <a:latin typeface="Arial"/>
                <a:ea typeface="Arial"/>
                <a:cs typeface="Arial"/>
                <a:sym typeface="Arial"/>
                <a:hlinkClick r:id="rId3"/>
              </a:rPr>
              <a:t>África</a:t>
            </a:r>
            <a:r>
              <a:rPr lang="es" sz="1200">
                <a:solidFill>
                  <a:srgbClr val="000000"/>
                </a:solidFill>
                <a:latin typeface="Arial"/>
                <a:ea typeface="Arial"/>
                <a:cs typeface="Arial"/>
                <a:sym typeface="Arial"/>
              </a:rPr>
              <a:t>. República Democrática del Congo, Liberia, Zimbabue.</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b="1" lang="es" sz="1200">
                <a:solidFill>
                  <a:srgbClr val="000000"/>
                </a:solidFill>
                <a:latin typeface="Arial"/>
                <a:ea typeface="Arial"/>
                <a:cs typeface="Arial"/>
                <a:sym typeface="Arial"/>
              </a:rPr>
              <a:t>Asia</a:t>
            </a:r>
            <a:r>
              <a:rPr lang="es" sz="1200">
                <a:solidFill>
                  <a:srgbClr val="000000"/>
                </a:solidFill>
                <a:latin typeface="Arial"/>
                <a:ea typeface="Arial"/>
                <a:cs typeface="Arial"/>
                <a:sym typeface="Arial"/>
              </a:rPr>
              <a:t>. Afganistán, Nepal, Birmania.</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b="1" lang="es" sz="1200">
                <a:solidFill>
                  <a:srgbClr val="000000"/>
                </a:solidFill>
                <a:latin typeface="Arial"/>
                <a:ea typeface="Arial"/>
                <a:cs typeface="Arial"/>
                <a:sym typeface="Arial"/>
              </a:rPr>
              <a:t>Europa</a:t>
            </a:r>
            <a:r>
              <a:rPr lang="es" sz="1200">
                <a:solidFill>
                  <a:srgbClr val="000000"/>
                </a:solidFill>
                <a:latin typeface="Arial"/>
                <a:ea typeface="Arial"/>
                <a:cs typeface="Arial"/>
                <a:sym typeface="Arial"/>
              </a:rPr>
              <a:t>. Moldavia, Armenia, Georgia.</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b="1" lang="es" sz="1200">
                <a:solidFill>
                  <a:srgbClr val="000000"/>
                </a:solidFill>
                <a:latin typeface="Arial"/>
                <a:ea typeface="Arial"/>
                <a:cs typeface="Arial"/>
                <a:sym typeface="Arial"/>
              </a:rPr>
              <a:t>Oceanía</a:t>
            </a:r>
            <a:r>
              <a:rPr lang="es" sz="1200">
                <a:solidFill>
                  <a:srgbClr val="000000"/>
                </a:solidFill>
                <a:latin typeface="Arial"/>
                <a:ea typeface="Arial"/>
                <a:cs typeface="Arial"/>
                <a:sym typeface="Arial"/>
              </a:rPr>
              <a:t>. Islas Salomón, Fiyi, Vanuatu.</a:t>
            </a:r>
            <a:endParaRPr sz="1200">
              <a:solidFill>
                <a:srgbClr val="000000"/>
              </a:solidFill>
              <a:latin typeface="Arial"/>
              <a:ea typeface="Arial"/>
              <a:cs typeface="Arial"/>
              <a:sym typeface="Arial"/>
            </a:endParaRPr>
          </a:p>
          <a:p>
            <a:pPr indent="0" lvl="0" marL="0" rtl="0" algn="l">
              <a:spcBef>
                <a:spcPts val="1200"/>
              </a:spcBef>
              <a:spcAft>
                <a:spcPts val="0"/>
              </a:spcAft>
              <a:buNone/>
            </a:pPr>
            <a:r>
              <a:t/>
            </a:r>
            <a:endParaRPr sz="1200">
              <a:solidFill>
                <a:srgbClr val="000000"/>
              </a:solidFill>
              <a:latin typeface="Arial"/>
              <a:ea typeface="Arial"/>
              <a:cs typeface="Arial"/>
              <a:sym typeface="Arial"/>
            </a:endParaRPr>
          </a:p>
          <a:p>
            <a:pPr indent="0" lvl="0" marL="0" rtl="0" algn="l">
              <a:spcBef>
                <a:spcPts val="0"/>
              </a:spcBef>
              <a:spcAft>
                <a:spcPts val="0"/>
              </a:spcAft>
              <a:buNone/>
            </a:pPr>
            <a:r>
              <a:t/>
            </a:r>
            <a:endParaRPr sz="12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mc:AlternateContent>
    <mc:Choice Requires="p14">
      <p:transition spd="slow" p14:dur="1000">
        <p:push dir="r"/>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7"/>
          <p:cNvSpPr txBox="1"/>
          <p:nvPr>
            <p:ph type="title"/>
          </p:nvPr>
        </p:nvSpPr>
        <p:spPr>
          <a:xfrm>
            <a:off x="819150" y="458475"/>
            <a:ext cx="7505700" cy="954600"/>
          </a:xfrm>
          <a:prstGeom prst="rect">
            <a:avLst/>
          </a:prstGeom>
        </p:spPr>
        <p:txBody>
          <a:bodyPr anchorCtr="0" anchor="t" bIns="91425" lIns="91425" spcFirstLastPara="1" rIns="91425" wrap="square" tIns="91425">
            <a:noAutofit/>
          </a:bodyPr>
          <a:lstStyle/>
          <a:p>
            <a:pPr indent="0" lvl="0" marL="0" marR="177800" rtl="0" algn="l">
              <a:lnSpc>
                <a:spcPct val="115909"/>
              </a:lnSpc>
              <a:spcBef>
                <a:spcPts val="3000"/>
              </a:spcBef>
              <a:spcAft>
                <a:spcPts val="0"/>
              </a:spcAft>
              <a:buNone/>
            </a:pPr>
            <a:r>
              <a:rPr b="1" lang="es">
                <a:highlight>
                  <a:srgbClr val="FCFCFC"/>
                </a:highlight>
                <a:latin typeface="Amatic SC"/>
                <a:ea typeface="Amatic SC"/>
                <a:cs typeface="Amatic SC"/>
                <a:sym typeface="Amatic SC"/>
              </a:rPr>
              <a:t>Países más pobres según IDH</a:t>
            </a:r>
            <a:endParaRPr b="1">
              <a:highlight>
                <a:srgbClr val="FCFCFC"/>
              </a:highlight>
              <a:latin typeface="Amatic SC"/>
              <a:ea typeface="Amatic SC"/>
              <a:cs typeface="Amatic SC"/>
              <a:sym typeface="Amatic SC"/>
            </a:endParaRPr>
          </a:p>
          <a:p>
            <a:pPr indent="0" lvl="0" marL="0" rtl="0" algn="l">
              <a:spcBef>
                <a:spcPts val="2000"/>
              </a:spcBef>
              <a:spcAft>
                <a:spcPts val="0"/>
              </a:spcAft>
              <a:buNone/>
            </a:pPr>
            <a:r>
              <a:t/>
            </a:r>
            <a:endParaRPr/>
          </a:p>
        </p:txBody>
      </p:sp>
      <p:sp>
        <p:nvSpPr>
          <p:cNvPr id="287" name="Google Shape;287;p37"/>
          <p:cNvSpPr txBox="1"/>
          <p:nvPr>
            <p:ph idx="1" type="body"/>
          </p:nvPr>
        </p:nvSpPr>
        <p:spPr>
          <a:xfrm>
            <a:off x="819150" y="1537525"/>
            <a:ext cx="7505700" cy="1802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s" sz="1200">
                <a:solidFill>
                  <a:srgbClr val="000000"/>
                </a:solidFill>
                <a:latin typeface="Arial"/>
                <a:ea typeface="Arial"/>
                <a:cs typeface="Arial"/>
                <a:sym typeface="Arial"/>
              </a:rPr>
              <a:t>De acuerdo al Índice de Desarrollo Humano de las Naciones Unidas (2014), los países más pobres son:</a:t>
            </a:r>
            <a:endParaRPr sz="1200">
              <a:solidFill>
                <a:srgbClr val="000000"/>
              </a:solidFill>
              <a:latin typeface="Arial"/>
              <a:ea typeface="Arial"/>
              <a:cs typeface="Arial"/>
              <a:sym typeface="Arial"/>
            </a:endParaRPr>
          </a:p>
          <a:p>
            <a:pPr indent="-304800" lvl="0" marL="457200" rtl="0" algn="l">
              <a:spcBef>
                <a:spcPts val="1200"/>
              </a:spcBef>
              <a:spcAft>
                <a:spcPts val="0"/>
              </a:spcAft>
              <a:buClr>
                <a:srgbClr val="000000"/>
              </a:buClr>
              <a:buSzPts val="1200"/>
              <a:buFont typeface="Arial"/>
              <a:buChar char="●"/>
            </a:pPr>
            <a:r>
              <a:rPr b="1" lang="es" sz="1200">
                <a:solidFill>
                  <a:srgbClr val="000000"/>
                </a:solidFill>
                <a:latin typeface="Arial"/>
                <a:ea typeface="Arial"/>
                <a:cs typeface="Arial"/>
                <a:sym typeface="Arial"/>
              </a:rPr>
              <a:t>América Central y el Caribe</a:t>
            </a:r>
            <a:r>
              <a:rPr lang="es" sz="1200">
                <a:solidFill>
                  <a:srgbClr val="000000"/>
                </a:solidFill>
                <a:latin typeface="Arial"/>
                <a:ea typeface="Arial"/>
                <a:cs typeface="Arial"/>
                <a:sym typeface="Arial"/>
              </a:rPr>
              <a:t>. Haití, Nicaragua y Honduras.</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b="1" lang="es" sz="1200">
                <a:solidFill>
                  <a:srgbClr val="000000"/>
                </a:solidFill>
                <a:latin typeface="Arial"/>
                <a:ea typeface="Arial"/>
                <a:cs typeface="Arial"/>
                <a:sym typeface="Arial"/>
              </a:rPr>
              <a:t>Suramérica</a:t>
            </a:r>
            <a:r>
              <a:rPr lang="es" sz="1200">
                <a:solidFill>
                  <a:srgbClr val="000000"/>
                </a:solidFill>
                <a:latin typeface="Arial"/>
                <a:ea typeface="Arial"/>
                <a:cs typeface="Arial"/>
                <a:sym typeface="Arial"/>
              </a:rPr>
              <a:t>. Guyana, Bolivia, Paraguay.</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b="1" lang="es" sz="1200">
                <a:solidFill>
                  <a:srgbClr val="000000"/>
                </a:solidFill>
                <a:latin typeface="Arial"/>
                <a:ea typeface="Arial"/>
                <a:cs typeface="Arial"/>
                <a:sym typeface="Arial"/>
              </a:rPr>
              <a:t>África</a:t>
            </a:r>
            <a:r>
              <a:rPr lang="es" sz="1200">
                <a:solidFill>
                  <a:srgbClr val="000000"/>
                </a:solidFill>
                <a:latin typeface="Arial"/>
                <a:ea typeface="Arial"/>
                <a:cs typeface="Arial"/>
                <a:sym typeface="Arial"/>
              </a:rPr>
              <a:t>. Níger, República Democrática del Congo y República Centroafricana.</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b="1" lang="es" sz="1200">
                <a:solidFill>
                  <a:srgbClr val="000000"/>
                </a:solidFill>
                <a:latin typeface="Arial"/>
                <a:ea typeface="Arial"/>
                <a:cs typeface="Arial"/>
                <a:sym typeface="Arial"/>
              </a:rPr>
              <a:t>Europa</a:t>
            </a:r>
            <a:r>
              <a:rPr lang="es" sz="1200">
                <a:solidFill>
                  <a:srgbClr val="000000"/>
                </a:solidFill>
                <a:latin typeface="Arial"/>
                <a:ea typeface="Arial"/>
                <a:cs typeface="Arial"/>
                <a:sym typeface="Arial"/>
              </a:rPr>
              <a:t>. Modalvia, Albania y Armenia.</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b="1" lang="es" sz="1200">
                <a:solidFill>
                  <a:srgbClr val="000000"/>
                </a:solidFill>
                <a:latin typeface="Arial"/>
                <a:ea typeface="Arial"/>
                <a:cs typeface="Arial"/>
                <a:sym typeface="Arial"/>
              </a:rPr>
              <a:t>Oceanía</a:t>
            </a:r>
            <a:r>
              <a:rPr lang="es" sz="1200">
                <a:solidFill>
                  <a:srgbClr val="000000"/>
                </a:solidFill>
                <a:latin typeface="Arial"/>
                <a:ea typeface="Arial"/>
                <a:cs typeface="Arial"/>
                <a:sym typeface="Arial"/>
              </a:rPr>
              <a:t>. Islas Salomón, Papúa Nueva Guinea, Kiribati.</a:t>
            </a:r>
            <a:endParaRPr sz="1200">
              <a:solidFill>
                <a:srgbClr val="000000"/>
              </a:solidFill>
              <a:latin typeface="Arial"/>
              <a:ea typeface="Arial"/>
              <a:cs typeface="Arial"/>
              <a:sym typeface="Arial"/>
            </a:endParaRPr>
          </a:p>
          <a:p>
            <a:pPr indent="0" lvl="0" marL="0" rtl="0" algn="l">
              <a:spcBef>
                <a:spcPts val="1200"/>
              </a:spcBef>
              <a:spcAft>
                <a:spcPts val="0"/>
              </a:spcAft>
              <a:buNone/>
            </a:pPr>
            <a:r>
              <a:t/>
            </a:r>
            <a:endParaRPr sz="1200">
              <a:solidFill>
                <a:srgbClr val="000000"/>
              </a:solidFill>
              <a:latin typeface="Arial"/>
              <a:ea typeface="Arial"/>
              <a:cs typeface="Arial"/>
              <a:sym typeface="Arial"/>
            </a:endParaRPr>
          </a:p>
          <a:p>
            <a:pPr indent="0" lvl="0" marL="0" rtl="0" algn="l">
              <a:spcBef>
                <a:spcPts val="0"/>
              </a:spcBef>
              <a:spcAft>
                <a:spcPts val="0"/>
              </a:spcAft>
              <a:buNone/>
            </a:pPr>
            <a:r>
              <a:t/>
            </a:r>
            <a:endParaRPr sz="12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288" name="Google Shape;288;p37"/>
          <p:cNvPicPr preferRelativeResize="0"/>
          <p:nvPr/>
        </p:nvPicPr>
        <p:blipFill>
          <a:blip r:embed="rId3">
            <a:alphaModFix/>
          </a:blip>
          <a:stretch>
            <a:fillRect/>
          </a:stretch>
        </p:blipFill>
        <p:spPr>
          <a:xfrm>
            <a:off x="5441483" y="2990667"/>
            <a:ext cx="2466975" cy="1847850"/>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3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marR="177800" rtl="0" algn="l">
              <a:lnSpc>
                <a:spcPct val="115909"/>
              </a:lnSpc>
              <a:spcBef>
                <a:spcPts val="3000"/>
              </a:spcBef>
              <a:spcAft>
                <a:spcPts val="0"/>
              </a:spcAft>
              <a:buNone/>
            </a:pPr>
            <a:r>
              <a:rPr b="1" lang="es" sz="4000">
                <a:highlight>
                  <a:srgbClr val="FCFCFC"/>
                </a:highlight>
                <a:latin typeface="Amatic SC"/>
                <a:ea typeface="Amatic SC"/>
                <a:cs typeface="Amatic SC"/>
                <a:sym typeface="Amatic SC"/>
              </a:rPr>
              <a:t>Valoración cultural</a:t>
            </a:r>
            <a:endParaRPr b="1" sz="4000">
              <a:highlight>
                <a:srgbClr val="FCFCFC"/>
              </a:highlight>
              <a:latin typeface="Amatic SC"/>
              <a:ea typeface="Amatic SC"/>
              <a:cs typeface="Amatic SC"/>
              <a:sym typeface="Amatic SC"/>
            </a:endParaRPr>
          </a:p>
          <a:p>
            <a:pPr indent="0" lvl="0" marL="0" rtl="0" algn="l">
              <a:spcBef>
                <a:spcPts val="2000"/>
              </a:spcBef>
              <a:spcAft>
                <a:spcPts val="0"/>
              </a:spcAft>
              <a:buNone/>
            </a:pPr>
            <a:r>
              <a:t/>
            </a:r>
            <a:endParaRPr/>
          </a:p>
        </p:txBody>
      </p:sp>
      <p:sp>
        <p:nvSpPr>
          <p:cNvPr id="294" name="Google Shape;294;p3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s" sz="1700">
                <a:solidFill>
                  <a:srgbClr val="000000"/>
                </a:solidFill>
                <a:latin typeface="Arial"/>
                <a:ea typeface="Arial"/>
                <a:cs typeface="Arial"/>
                <a:sym typeface="Arial"/>
              </a:rPr>
              <a:t>La pobreza es vista normalmente como un problema social y un defecto, desde épocas tempranas. Se le asocia con el mal gusto, con la vulgaridad y las costumbres licenciosas (robo, adicciones, prostitución), así como con las etnias y razas desfavorecidas en el imaginario hegemónico.</a:t>
            </a:r>
            <a:endParaRPr sz="1700">
              <a:solidFill>
                <a:srgbClr val="000000"/>
              </a:solidFill>
              <a:latin typeface="Arial"/>
              <a:ea typeface="Arial"/>
              <a:cs typeface="Arial"/>
              <a:sym typeface="Arial"/>
            </a:endParaRPr>
          </a:p>
          <a:p>
            <a:pPr indent="0" lvl="0" marL="0" rtl="0" algn="l">
              <a:spcBef>
                <a:spcPts val="1200"/>
              </a:spcBef>
              <a:spcAft>
                <a:spcPts val="0"/>
              </a:spcAft>
              <a:buNone/>
            </a:pPr>
            <a:r>
              <a:rPr lang="es" sz="1700">
                <a:solidFill>
                  <a:srgbClr val="000000"/>
                </a:solidFill>
                <a:latin typeface="Arial"/>
                <a:ea typeface="Arial"/>
                <a:cs typeface="Arial"/>
                <a:sym typeface="Arial"/>
              </a:rPr>
              <a:t>Sin embargo, tradiciones como la cristiana y el misticismo oriental han visto en el voto de pobreza un valor, al significar la renuncia a las posesiones materiales y las ambiciones, necesaria para la elevación espiritual.</a:t>
            </a:r>
            <a:endParaRPr sz="1700">
              <a:solidFill>
                <a:srgbClr val="000000"/>
              </a:solidFill>
              <a:latin typeface="Arial"/>
              <a:ea typeface="Arial"/>
              <a:cs typeface="Arial"/>
              <a:sym typeface="Arial"/>
            </a:endParaRPr>
          </a:p>
          <a:p>
            <a:pPr indent="0" lvl="0" marL="0" rtl="0" algn="l">
              <a:spcBef>
                <a:spcPts val="1200"/>
              </a:spcBef>
              <a:spcAft>
                <a:spcPts val="0"/>
              </a:spcAft>
              <a:buNone/>
            </a:pPr>
            <a:r>
              <a:t/>
            </a:r>
            <a:endParaRPr sz="1200">
              <a:solidFill>
                <a:srgbClr val="000000"/>
              </a:solidFill>
              <a:latin typeface="Arial"/>
              <a:ea typeface="Arial"/>
              <a:cs typeface="Arial"/>
              <a:sym typeface="Arial"/>
            </a:endParaRPr>
          </a:p>
          <a:p>
            <a:pPr indent="0" lvl="0" marL="0" rtl="0" algn="l">
              <a:spcBef>
                <a:spcPts val="0"/>
              </a:spcBef>
              <a:spcAft>
                <a:spcPts val="0"/>
              </a:spcAft>
              <a:buNone/>
            </a:pPr>
            <a:r>
              <a:t/>
            </a:r>
            <a:endParaRPr sz="12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Google Shape;299;p39"/>
          <p:cNvPicPr preferRelativeResize="0"/>
          <p:nvPr/>
        </p:nvPicPr>
        <p:blipFill>
          <a:blip r:embed="rId3">
            <a:alphaModFix/>
          </a:blip>
          <a:stretch>
            <a:fillRect/>
          </a:stretch>
        </p:blipFill>
        <p:spPr>
          <a:xfrm>
            <a:off x="636400" y="598425"/>
            <a:ext cx="2943225" cy="1552575"/>
          </a:xfrm>
          <a:prstGeom prst="rect">
            <a:avLst/>
          </a:prstGeom>
          <a:noFill/>
          <a:ln>
            <a:noFill/>
          </a:ln>
        </p:spPr>
      </p:pic>
      <p:pic>
        <p:nvPicPr>
          <p:cNvPr id="300" name="Google Shape;300;p39"/>
          <p:cNvPicPr preferRelativeResize="0"/>
          <p:nvPr/>
        </p:nvPicPr>
        <p:blipFill>
          <a:blip r:embed="rId4">
            <a:alphaModFix/>
          </a:blip>
          <a:stretch>
            <a:fillRect/>
          </a:stretch>
        </p:blipFill>
        <p:spPr>
          <a:xfrm>
            <a:off x="3579625" y="629300"/>
            <a:ext cx="3321449" cy="1552575"/>
          </a:xfrm>
          <a:prstGeom prst="rect">
            <a:avLst/>
          </a:prstGeom>
          <a:noFill/>
          <a:ln>
            <a:noFill/>
          </a:ln>
        </p:spPr>
      </p:pic>
      <p:pic>
        <p:nvPicPr>
          <p:cNvPr id="301" name="Google Shape;301;p39"/>
          <p:cNvPicPr preferRelativeResize="0"/>
          <p:nvPr/>
        </p:nvPicPr>
        <p:blipFill>
          <a:blip r:embed="rId5">
            <a:alphaModFix/>
          </a:blip>
          <a:stretch>
            <a:fillRect/>
          </a:stretch>
        </p:blipFill>
        <p:spPr>
          <a:xfrm>
            <a:off x="636400" y="2225400"/>
            <a:ext cx="2875424" cy="1617424"/>
          </a:xfrm>
          <a:prstGeom prst="rect">
            <a:avLst/>
          </a:prstGeom>
          <a:noFill/>
          <a:ln>
            <a:noFill/>
          </a:ln>
        </p:spPr>
      </p:pic>
      <p:pic>
        <p:nvPicPr>
          <p:cNvPr id="302" name="Google Shape;302;p39"/>
          <p:cNvPicPr preferRelativeResize="0"/>
          <p:nvPr/>
        </p:nvPicPr>
        <p:blipFill>
          <a:blip r:embed="rId6">
            <a:alphaModFix/>
          </a:blip>
          <a:stretch>
            <a:fillRect/>
          </a:stretch>
        </p:blipFill>
        <p:spPr>
          <a:xfrm>
            <a:off x="3664225" y="2334275"/>
            <a:ext cx="1735725" cy="1855700"/>
          </a:xfrm>
          <a:prstGeom prst="rect">
            <a:avLst/>
          </a:prstGeom>
          <a:noFill/>
          <a:ln>
            <a:noFill/>
          </a:ln>
        </p:spPr>
      </p:pic>
      <p:pic>
        <p:nvPicPr>
          <p:cNvPr id="303" name="Google Shape;303;p39"/>
          <p:cNvPicPr preferRelativeResize="0"/>
          <p:nvPr/>
        </p:nvPicPr>
        <p:blipFill>
          <a:blip r:embed="rId7">
            <a:alphaModFix/>
          </a:blip>
          <a:stretch>
            <a:fillRect/>
          </a:stretch>
        </p:blipFill>
        <p:spPr>
          <a:xfrm>
            <a:off x="5552349" y="2293063"/>
            <a:ext cx="1938126" cy="1938126"/>
          </a:xfrm>
          <a:prstGeom prst="rect">
            <a:avLst/>
          </a:prstGeom>
          <a:noFill/>
          <a:ln>
            <a:noFill/>
          </a:ln>
        </p:spPr>
      </p:pic>
    </p:spTree>
  </p:cSld>
  <p:clrMapOvr>
    <a:masterClrMapping/>
  </p:clrMapOvr>
  <mc:AlternateContent>
    <mc:Choice Requires="p14">
      <p:transition spd="slow" p14:dur="1000">
        <p:push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15"/>
          <p:cNvSpPr txBox="1"/>
          <p:nvPr>
            <p:ph idx="1" type="body"/>
          </p:nvPr>
        </p:nvSpPr>
        <p:spPr>
          <a:xfrm>
            <a:off x="416450" y="1211750"/>
            <a:ext cx="4509900" cy="3251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sz="1800">
                <a:solidFill>
                  <a:srgbClr val="222222"/>
                </a:solidFill>
                <a:highlight>
                  <a:srgbClr val="FFFFFF"/>
                </a:highlight>
                <a:latin typeface="Arial"/>
                <a:ea typeface="Arial"/>
                <a:cs typeface="Arial"/>
                <a:sym typeface="Arial"/>
              </a:rPr>
              <a:t>Uno de cada cinco habitantes del mundo vive en situación de pobreza o pobreza extrema. Es decir, 1 500 millones de personas no tienen acceso a saneamiento, agua potable, electricidad, educación básica o al sistema de salud, además de soportar carencias económicas</a:t>
            </a:r>
            <a:endParaRPr sz="1800"/>
          </a:p>
        </p:txBody>
      </p:sp>
      <p:pic>
        <p:nvPicPr>
          <p:cNvPr id="143" name="Google Shape;143;p15"/>
          <p:cNvPicPr preferRelativeResize="0"/>
          <p:nvPr/>
        </p:nvPicPr>
        <p:blipFill>
          <a:blip r:embed="rId3">
            <a:alphaModFix/>
          </a:blip>
          <a:stretch>
            <a:fillRect/>
          </a:stretch>
        </p:blipFill>
        <p:spPr>
          <a:xfrm>
            <a:off x="4926350" y="1804824"/>
            <a:ext cx="3728575" cy="1812200"/>
          </a:xfrm>
          <a:prstGeom prst="rect">
            <a:avLst/>
          </a:prstGeom>
          <a:noFill/>
          <a:ln>
            <a:noFill/>
          </a:ln>
        </p:spPr>
      </p:pic>
      <p:sp>
        <p:nvSpPr>
          <p:cNvPr id="144" name="Google Shape;144;p15"/>
          <p:cNvSpPr txBox="1"/>
          <p:nvPr>
            <p:ph type="title"/>
          </p:nvPr>
        </p:nvSpPr>
        <p:spPr>
          <a:xfrm>
            <a:off x="757350" y="474675"/>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600">
                <a:latin typeface="Amatic SC"/>
                <a:ea typeface="Amatic SC"/>
                <a:cs typeface="Amatic SC"/>
                <a:sym typeface="Amatic SC"/>
              </a:rPr>
              <a:t>Pobreza EXTREMA</a:t>
            </a:r>
            <a:endParaRPr sz="3600">
              <a:latin typeface="Amatic SC"/>
              <a:ea typeface="Amatic SC"/>
              <a:cs typeface="Amatic SC"/>
              <a:sym typeface="Amatic S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600">
                <a:latin typeface="Amatic SC"/>
                <a:ea typeface="Amatic SC"/>
                <a:cs typeface="Amatic SC"/>
                <a:sym typeface="Amatic SC"/>
              </a:rPr>
              <a:t>Pobreza EXTREMA</a:t>
            </a:r>
            <a:endParaRPr sz="3600">
              <a:latin typeface="Amatic SC"/>
              <a:ea typeface="Amatic SC"/>
              <a:cs typeface="Amatic SC"/>
              <a:sym typeface="Amatic SC"/>
            </a:endParaRPr>
          </a:p>
        </p:txBody>
      </p:sp>
      <p:sp>
        <p:nvSpPr>
          <p:cNvPr id="150" name="Google Shape;150;p16"/>
          <p:cNvSpPr txBox="1"/>
          <p:nvPr>
            <p:ph idx="1" type="body"/>
          </p:nvPr>
        </p:nvSpPr>
        <p:spPr>
          <a:xfrm>
            <a:off x="541450" y="1800200"/>
            <a:ext cx="5096700" cy="244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Char char="●"/>
            </a:pPr>
            <a:r>
              <a:rPr lang="es" sz="1800">
                <a:solidFill>
                  <a:srgbClr val="333333"/>
                </a:solidFill>
                <a:highlight>
                  <a:srgbClr val="FFFFFF"/>
                </a:highlight>
                <a:latin typeface="Arial"/>
                <a:ea typeface="Arial"/>
                <a:cs typeface="Arial"/>
                <a:sym typeface="Arial"/>
              </a:rPr>
              <a:t> En el mundo existe un porcentaje de extrema pobreza del 9,6%. Y se considera que una persona vive en extrema pobreza si subsiste con menos de </a:t>
            </a:r>
            <a:r>
              <a:rPr lang="es" sz="1800">
                <a:solidFill>
                  <a:srgbClr val="222222"/>
                </a:solidFill>
                <a:highlight>
                  <a:srgbClr val="FFFFFF"/>
                </a:highlight>
                <a:latin typeface="Arial"/>
                <a:ea typeface="Arial"/>
                <a:cs typeface="Arial"/>
                <a:sym typeface="Arial"/>
              </a:rPr>
              <a:t>1,90 dólares norteamericanos ($) por día y la de pobreza en 3,10 $ diarios.</a:t>
            </a:r>
            <a:endParaRPr sz="1800">
              <a:latin typeface="Arial"/>
              <a:ea typeface="Arial"/>
              <a:cs typeface="Arial"/>
              <a:sym typeface="Arial"/>
            </a:endParaRPr>
          </a:p>
        </p:txBody>
      </p:sp>
      <p:pic>
        <p:nvPicPr>
          <p:cNvPr id="151" name="Google Shape;151;p16"/>
          <p:cNvPicPr preferRelativeResize="0"/>
          <p:nvPr/>
        </p:nvPicPr>
        <p:blipFill rotWithShape="1">
          <a:blip r:embed="rId3">
            <a:alphaModFix/>
          </a:blip>
          <a:srcRect b="4421" l="24849" r="-11100" t="4421"/>
          <a:stretch/>
        </p:blipFill>
        <p:spPr>
          <a:xfrm>
            <a:off x="5818050" y="1899125"/>
            <a:ext cx="3152850" cy="180492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17"/>
          <p:cNvSpPr txBox="1"/>
          <p:nvPr>
            <p:ph idx="1" type="body"/>
          </p:nvPr>
        </p:nvSpPr>
        <p:spPr>
          <a:xfrm>
            <a:off x="819150" y="1236500"/>
            <a:ext cx="7505700" cy="244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Char char="●"/>
            </a:pPr>
            <a:r>
              <a:rPr lang="es" sz="1800">
                <a:solidFill>
                  <a:srgbClr val="222222"/>
                </a:solidFill>
                <a:highlight>
                  <a:srgbClr val="FFFFFF"/>
                </a:highlight>
                <a:latin typeface="Arial"/>
                <a:ea typeface="Arial"/>
                <a:cs typeface="Arial"/>
                <a:sym typeface="Arial"/>
              </a:rPr>
              <a:t>En muchos países del tercer mundo, la pobreza se presenta cuando no es posible cubrir las necesidades incluidas en la canasta básica de alimentos </a:t>
            </a:r>
            <a:endParaRPr sz="1800"/>
          </a:p>
        </p:txBody>
      </p:sp>
      <p:pic>
        <p:nvPicPr>
          <p:cNvPr id="157" name="Google Shape;157;p17"/>
          <p:cNvPicPr preferRelativeResize="0"/>
          <p:nvPr/>
        </p:nvPicPr>
        <p:blipFill>
          <a:blip r:embed="rId3">
            <a:alphaModFix/>
          </a:blip>
          <a:stretch>
            <a:fillRect/>
          </a:stretch>
        </p:blipFill>
        <p:spPr>
          <a:xfrm>
            <a:off x="2732475" y="2262425"/>
            <a:ext cx="4082725" cy="26585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728600" y="493725"/>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7200">
                <a:latin typeface="Amatic SC"/>
                <a:ea typeface="Amatic SC"/>
                <a:cs typeface="Amatic SC"/>
                <a:sym typeface="Amatic SC"/>
              </a:rPr>
              <a:t>tipos de pobreza</a:t>
            </a:r>
            <a:endParaRPr sz="7200">
              <a:latin typeface="Amatic SC"/>
              <a:ea typeface="Amatic SC"/>
              <a:cs typeface="Amatic SC"/>
              <a:sym typeface="Amatic SC"/>
            </a:endParaRPr>
          </a:p>
        </p:txBody>
      </p:sp>
      <p:sp>
        <p:nvSpPr>
          <p:cNvPr id="163" name="Google Shape;163;p18"/>
          <p:cNvSpPr txBox="1"/>
          <p:nvPr>
            <p:ph idx="1" type="body"/>
          </p:nvPr>
        </p:nvSpPr>
        <p:spPr>
          <a:xfrm>
            <a:off x="658425" y="1755800"/>
            <a:ext cx="52023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333333"/>
                </a:solidFill>
                <a:highlight>
                  <a:srgbClr val="FFFFFF"/>
                </a:highlight>
                <a:latin typeface="Arial"/>
                <a:ea typeface="Arial"/>
                <a:cs typeface="Arial"/>
                <a:sym typeface="Arial"/>
              </a:rPr>
              <a:t>La pobreza individual</a:t>
            </a:r>
            <a:endParaRPr b="1" sz="1800">
              <a:solidFill>
                <a:srgbClr val="333333"/>
              </a:solidFill>
              <a:highlight>
                <a:srgbClr val="FFFFFF"/>
              </a:highlight>
              <a:latin typeface="Arial"/>
              <a:ea typeface="Arial"/>
              <a:cs typeface="Arial"/>
              <a:sym typeface="Arial"/>
            </a:endParaRPr>
          </a:p>
          <a:p>
            <a:pPr indent="0" lvl="0" marL="0" rtl="0" algn="l">
              <a:spcBef>
                <a:spcPts val="1600"/>
              </a:spcBef>
              <a:spcAft>
                <a:spcPts val="1600"/>
              </a:spcAft>
              <a:buNone/>
            </a:pPr>
            <a:r>
              <a:rPr lang="es" sz="1800">
                <a:solidFill>
                  <a:srgbClr val="333333"/>
                </a:solidFill>
                <a:highlight>
                  <a:srgbClr val="FFFFFF"/>
                </a:highlight>
                <a:latin typeface="Arial"/>
                <a:ea typeface="Arial"/>
                <a:cs typeface="Arial"/>
                <a:sym typeface="Arial"/>
              </a:rPr>
              <a:t>puede surgir por falta de trabajo o familia de un individuo. Dicha carencia conlleva la falta de recursos para poder vivir. Además de una única persona, una familia también puede sufrir pobreza individual. La pobreza individual afecta sobretodo a personas mayores en algunos países de </a:t>
            </a:r>
            <a:r>
              <a:rPr lang="es" sz="1800">
                <a:solidFill>
                  <a:srgbClr val="222222"/>
                </a:solidFill>
                <a:highlight>
                  <a:srgbClr val="FFFFFF"/>
                </a:highlight>
                <a:uFill>
                  <a:noFill/>
                </a:uFill>
                <a:latin typeface="Arial"/>
                <a:ea typeface="Arial"/>
                <a:cs typeface="Arial"/>
                <a:sym typeface="Arial"/>
                <a:hlinkClick r:id="rId3"/>
              </a:rPr>
              <a:t>América Latina y el Caribe, existe un 40% de personas mayores pobres.</a:t>
            </a:r>
            <a:r>
              <a:rPr b="1" lang="es" sz="1800">
                <a:solidFill>
                  <a:srgbClr val="333333"/>
                </a:solidFill>
                <a:highlight>
                  <a:srgbClr val="FFFFFF"/>
                </a:highlight>
                <a:latin typeface="Arial"/>
                <a:ea typeface="Arial"/>
                <a:cs typeface="Arial"/>
                <a:sym typeface="Arial"/>
              </a:rPr>
              <a:t> </a:t>
            </a:r>
            <a:endParaRPr sz="1800"/>
          </a:p>
        </p:txBody>
      </p:sp>
      <p:pic>
        <p:nvPicPr>
          <p:cNvPr id="164" name="Google Shape;164;p18"/>
          <p:cNvPicPr preferRelativeResize="0"/>
          <p:nvPr/>
        </p:nvPicPr>
        <p:blipFill>
          <a:blip r:embed="rId4">
            <a:alphaModFix/>
          </a:blip>
          <a:stretch>
            <a:fillRect/>
          </a:stretch>
        </p:blipFill>
        <p:spPr>
          <a:xfrm>
            <a:off x="5704025" y="1637800"/>
            <a:ext cx="2978475" cy="2978475"/>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just">
              <a:lnSpc>
                <a:spcPct val="140000"/>
              </a:lnSpc>
              <a:spcBef>
                <a:spcPts val="0"/>
              </a:spcBef>
              <a:spcAft>
                <a:spcPts val="1000"/>
              </a:spcAft>
              <a:buNone/>
            </a:pPr>
            <a:r>
              <a:rPr b="1" lang="es" sz="1800">
                <a:solidFill>
                  <a:srgbClr val="333333"/>
                </a:solidFill>
                <a:highlight>
                  <a:srgbClr val="FFFFFF"/>
                </a:highlight>
                <a:latin typeface="Arial"/>
                <a:ea typeface="Arial"/>
                <a:cs typeface="Arial"/>
                <a:sym typeface="Arial"/>
              </a:rPr>
              <a:t>La pobreza colectiva</a:t>
            </a:r>
            <a:r>
              <a:rPr lang="es" sz="1300">
                <a:solidFill>
                  <a:srgbClr val="333333"/>
                </a:solidFill>
                <a:highlight>
                  <a:srgbClr val="FFFFFF"/>
                </a:highlight>
                <a:latin typeface="Arial"/>
                <a:ea typeface="Arial"/>
                <a:cs typeface="Arial"/>
                <a:sym typeface="Arial"/>
              </a:rPr>
              <a:t> </a:t>
            </a:r>
            <a:endParaRPr sz="1300">
              <a:solidFill>
                <a:srgbClr val="333333"/>
              </a:solidFill>
              <a:highlight>
                <a:srgbClr val="FFFFFF"/>
              </a:highlight>
              <a:latin typeface="Arial"/>
              <a:ea typeface="Arial"/>
              <a:cs typeface="Arial"/>
              <a:sym typeface="Arial"/>
            </a:endParaRPr>
          </a:p>
        </p:txBody>
      </p:sp>
      <p:sp>
        <p:nvSpPr>
          <p:cNvPr id="170" name="Google Shape;170;p19"/>
          <p:cNvSpPr txBox="1"/>
          <p:nvPr>
            <p:ph idx="1" type="body"/>
          </p:nvPr>
        </p:nvSpPr>
        <p:spPr>
          <a:xfrm>
            <a:off x="690825" y="1605750"/>
            <a:ext cx="49596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800">
                <a:solidFill>
                  <a:srgbClr val="333333"/>
                </a:solidFill>
                <a:highlight>
                  <a:srgbClr val="FFFFFF"/>
                </a:highlight>
                <a:latin typeface="Arial"/>
                <a:ea typeface="Arial"/>
                <a:cs typeface="Arial"/>
                <a:sym typeface="Arial"/>
              </a:rPr>
              <a:t>En segundo lugar, la pobreza colectiva</a:t>
            </a:r>
            <a:r>
              <a:rPr b="1" lang="es" sz="1800">
                <a:solidFill>
                  <a:srgbClr val="333333"/>
                </a:solidFill>
                <a:highlight>
                  <a:srgbClr val="FFFFFF"/>
                </a:highlight>
                <a:latin typeface="Arial"/>
                <a:ea typeface="Arial"/>
                <a:cs typeface="Arial"/>
                <a:sym typeface="Arial"/>
              </a:rPr>
              <a:t> </a:t>
            </a:r>
            <a:r>
              <a:rPr lang="es" sz="1800">
                <a:solidFill>
                  <a:srgbClr val="333333"/>
                </a:solidFill>
                <a:highlight>
                  <a:srgbClr val="FFFFFF"/>
                </a:highlight>
                <a:latin typeface="Arial"/>
                <a:ea typeface="Arial"/>
                <a:cs typeface="Arial"/>
                <a:sym typeface="Arial"/>
              </a:rPr>
              <a:t>es aquella que afecta a un grupo más grande de personas, es decir, a una comunidad. Suele producirse a causa de tipos de gobierno o por determinadas situaciones geográficas. La pobreza colectiva suele conllevar falta de recursos alimentarios o falta de acceso a agua potable.</a:t>
            </a:r>
            <a:endParaRPr sz="1800"/>
          </a:p>
        </p:txBody>
      </p:sp>
      <p:pic>
        <p:nvPicPr>
          <p:cNvPr id="171" name="Google Shape;171;p19"/>
          <p:cNvPicPr preferRelativeResize="0"/>
          <p:nvPr/>
        </p:nvPicPr>
        <p:blipFill>
          <a:blip r:embed="rId3">
            <a:alphaModFix/>
          </a:blip>
          <a:stretch>
            <a:fillRect/>
          </a:stretch>
        </p:blipFill>
        <p:spPr>
          <a:xfrm>
            <a:off x="5715675" y="1730525"/>
            <a:ext cx="2944275" cy="1682450"/>
          </a:xfrm>
          <a:prstGeom prst="rect">
            <a:avLst/>
          </a:prstGeom>
          <a:noFill/>
          <a:ln>
            <a:noFill/>
          </a:ln>
        </p:spPr>
      </p:pic>
    </p:spTree>
  </p:cSld>
  <p:clrMapOvr>
    <a:masterClrMapping/>
  </p:clrMapOvr>
  <mc:AlternateContent>
    <mc:Choice Requires="p14">
      <p:transition spd="slow" p14:dur="1000">
        <p:push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0"/>
          <p:cNvSpPr txBox="1"/>
          <p:nvPr>
            <p:ph idx="1" type="body"/>
          </p:nvPr>
        </p:nvSpPr>
        <p:spPr>
          <a:xfrm>
            <a:off x="549625" y="550125"/>
            <a:ext cx="4022400" cy="22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800">
                <a:solidFill>
                  <a:schemeClr val="lt1"/>
                </a:solidFill>
                <a:highlight>
                  <a:srgbClr val="FFFFFF"/>
                </a:highlight>
                <a:latin typeface="Amatic SC"/>
                <a:ea typeface="Amatic SC"/>
                <a:cs typeface="Amatic SC"/>
                <a:sym typeface="Amatic SC"/>
              </a:rPr>
              <a:t>Pobreza relativa  </a:t>
            </a:r>
            <a:endParaRPr b="1" sz="4800">
              <a:solidFill>
                <a:schemeClr val="lt1"/>
              </a:solidFill>
              <a:highlight>
                <a:srgbClr val="FFFFFF"/>
              </a:highlight>
              <a:latin typeface="Amatic SC"/>
              <a:ea typeface="Amatic SC"/>
              <a:cs typeface="Amatic SC"/>
              <a:sym typeface="Amatic SC"/>
            </a:endParaRPr>
          </a:p>
          <a:p>
            <a:pPr indent="0" lvl="0" marL="0" rtl="0" algn="just">
              <a:spcBef>
                <a:spcPts val="1600"/>
              </a:spcBef>
              <a:spcAft>
                <a:spcPts val="1600"/>
              </a:spcAft>
              <a:buNone/>
            </a:pPr>
            <a:r>
              <a:rPr lang="es" sz="1800">
                <a:solidFill>
                  <a:srgbClr val="333333"/>
                </a:solidFill>
                <a:highlight>
                  <a:srgbClr val="FFFFFF"/>
                </a:highlight>
                <a:latin typeface="Arial"/>
                <a:ea typeface="Arial"/>
                <a:cs typeface="Arial"/>
                <a:sym typeface="Arial"/>
              </a:rPr>
              <a:t>cuando solo algunos d</a:t>
            </a:r>
            <a:r>
              <a:rPr lang="es" sz="1800">
                <a:solidFill>
                  <a:srgbClr val="333333"/>
                </a:solidFill>
                <a:highlight>
                  <a:srgbClr val="FFFFFF"/>
                </a:highlight>
                <a:latin typeface="Arial"/>
                <a:ea typeface="Arial"/>
                <a:cs typeface="Arial"/>
                <a:sym typeface="Arial"/>
              </a:rPr>
              <a:t>e los factores citados se ven afectado. No podemos olvidar que la falta de servicios como carreteras o electricidad también afectan al grado de pobreza de una comunidad. En el caso de España, consideramos que una persona está en pobreza relativa si vive con menos de 530€ al mes.</a:t>
            </a:r>
            <a:endParaRPr b="1" sz="1800">
              <a:solidFill>
                <a:srgbClr val="333333"/>
              </a:solidFill>
              <a:highlight>
                <a:srgbClr val="FFFFFF"/>
              </a:highlight>
              <a:latin typeface="Arial"/>
              <a:ea typeface="Arial"/>
              <a:cs typeface="Arial"/>
              <a:sym typeface="Arial"/>
            </a:endParaRPr>
          </a:p>
        </p:txBody>
      </p:sp>
      <p:pic>
        <p:nvPicPr>
          <p:cNvPr id="177" name="Google Shape;177;p20"/>
          <p:cNvPicPr preferRelativeResize="0"/>
          <p:nvPr/>
        </p:nvPicPr>
        <p:blipFill>
          <a:blip r:embed="rId3">
            <a:alphaModFix/>
          </a:blip>
          <a:stretch>
            <a:fillRect/>
          </a:stretch>
        </p:blipFill>
        <p:spPr>
          <a:xfrm>
            <a:off x="5014126" y="1335400"/>
            <a:ext cx="3387724" cy="2254500"/>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333333"/>
                </a:solidFill>
                <a:highlight>
                  <a:srgbClr val="FFFFFF"/>
                </a:highlight>
                <a:latin typeface="Arial"/>
                <a:ea typeface="Arial"/>
                <a:cs typeface="Arial"/>
                <a:sym typeface="Arial"/>
              </a:rPr>
              <a:t>Pobreza absoluta </a:t>
            </a:r>
            <a:endParaRPr sz="1800">
              <a:solidFill>
                <a:srgbClr val="333333"/>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183" name="Google Shape;183;p21"/>
          <p:cNvSpPr txBox="1"/>
          <p:nvPr>
            <p:ph idx="1" type="body"/>
          </p:nvPr>
        </p:nvSpPr>
        <p:spPr>
          <a:xfrm>
            <a:off x="669450" y="1423975"/>
            <a:ext cx="7505700" cy="2448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800">
                <a:solidFill>
                  <a:srgbClr val="333333"/>
                </a:solidFill>
                <a:highlight>
                  <a:schemeClr val="dk1"/>
                </a:highlight>
                <a:latin typeface="Arial"/>
                <a:ea typeface="Arial"/>
                <a:cs typeface="Arial"/>
                <a:sym typeface="Arial"/>
              </a:rPr>
              <a:t>En tercer lugar, tenemos la llamada pobreza absoluta</a:t>
            </a:r>
            <a:r>
              <a:rPr b="1" lang="es" sz="1800">
                <a:solidFill>
                  <a:srgbClr val="333333"/>
                </a:solidFill>
                <a:highlight>
                  <a:schemeClr val="dk1"/>
                </a:highlight>
                <a:latin typeface="Arial"/>
                <a:ea typeface="Arial"/>
                <a:cs typeface="Arial"/>
                <a:sym typeface="Arial"/>
              </a:rPr>
              <a:t> </a:t>
            </a:r>
            <a:r>
              <a:rPr lang="es" sz="1800">
                <a:solidFill>
                  <a:srgbClr val="333333"/>
                </a:solidFill>
                <a:highlight>
                  <a:schemeClr val="dk1"/>
                </a:highlight>
                <a:latin typeface="Arial"/>
                <a:ea typeface="Arial"/>
                <a:cs typeface="Arial"/>
                <a:sym typeface="Arial"/>
              </a:rPr>
              <a:t>que afecta tanto a la alimentación como a la salud, la educación y los servicios.</a:t>
            </a:r>
            <a:endParaRPr sz="1800">
              <a:solidFill>
                <a:srgbClr val="333333"/>
              </a:solidFill>
              <a:highlight>
                <a:schemeClr val="dk1"/>
              </a:highlight>
              <a:latin typeface="Arial"/>
              <a:ea typeface="Arial"/>
              <a:cs typeface="Arial"/>
              <a:sym typeface="Arial"/>
            </a:endParaRPr>
          </a:p>
          <a:p>
            <a:pPr indent="0" lvl="0" marL="0" rtl="0" algn="just">
              <a:spcBef>
                <a:spcPts val="1600"/>
              </a:spcBef>
              <a:spcAft>
                <a:spcPts val="1600"/>
              </a:spcAft>
              <a:buNone/>
            </a:pPr>
            <a:r>
              <a:t/>
            </a:r>
            <a:endParaRPr sz="1800">
              <a:solidFill>
                <a:srgbClr val="333333"/>
              </a:solidFill>
              <a:highlight>
                <a:schemeClr val="dk1"/>
              </a:highlight>
              <a:latin typeface="Arial"/>
              <a:ea typeface="Arial"/>
              <a:cs typeface="Arial"/>
              <a:sym typeface="Arial"/>
            </a:endParaRPr>
          </a:p>
        </p:txBody>
      </p:sp>
      <p:pic>
        <p:nvPicPr>
          <p:cNvPr id="184" name="Google Shape;184;p21"/>
          <p:cNvPicPr preferRelativeResize="0"/>
          <p:nvPr/>
        </p:nvPicPr>
        <p:blipFill>
          <a:blip r:embed="rId3">
            <a:alphaModFix/>
          </a:blip>
          <a:stretch>
            <a:fillRect/>
          </a:stretch>
        </p:blipFill>
        <p:spPr>
          <a:xfrm>
            <a:off x="2315379" y="2216275"/>
            <a:ext cx="3427196" cy="244800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